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theme/theme4.xml" ContentType="application/vnd.openxmlformats-officedocument.theme+xml"/>
  <Override PartName="/ppt/slideLayouts/slideLayout5.xml" ContentType="application/vnd.openxmlformats-officedocument.presentationml.slideLayout+xml"/>
  <Override PartName="/ppt/theme/theme5.xml" ContentType="application/vnd.openxmlformats-officedocument.theme+xml"/>
  <Override PartName="/ppt/slideLayouts/slideLayout6.xml" ContentType="application/vnd.openxmlformats-officedocument.presentationml.slideLayout+xml"/>
  <Override PartName="/ppt/theme/theme6.xml" ContentType="application/vnd.openxmlformats-officedocument.theme+xml"/>
  <Override PartName="/ppt/slideLayouts/slideLayout7.xml" ContentType="application/vnd.openxmlformats-officedocument.presentationml.slideLayout+xml"/>
  <Override PartName="/ppt/theme/theme7.xml" ContentType="application/vnd.openxmlformats-officedocument.theme+xml"/>
  <Override PartName="/ppt/slideLayouts/slideLayout8.xml" ContentType="application/vnd.openxmlformats-officedocument.presentationml.slideLayout+xml"/>
  <Override PartName="/ppt/theme/theme8.xml" ContentType="application/vnd.openxmlformats-officedocument.theme+xml"/>
  <Override PartName="/ppt/slideLayouts/slideLayout9.xml" ContentType="application/vnd.openxmlformats-officedocument.presentationml.slideLayout+xml"/>
  <Override PartName="/ppt/theme/theme9.xml" ContentType="application/vnd.openxmlformats-officedocument.theme+xml"/>
  <Override PartName="/ppt/slideLayouts/slideLayout10.xml" ContentType="application/vnd.openxmlformats-officedocument.presentationml.slideLayout+xml"/>
  <Override PartName="/ppt/theme/theme10.xml" ContentType="application/vnd.openxmlformats-officedocument.theme+xml"/>
  <Override PartName="/ppt/slideLayouts/slideLayout11.xml" ContentType="application/vnd.openxmlformats-officedocument.presentationml.slideLayout+xml"/>
  <Override PartName="/ppt/theme/theme11.xml" ContentType="application/vnd.openxmlformats-officedocument.theme+xml"/>
  <Override PartName="/ppt/theme/theme12.xml" ContentType="application/vnd.openxmlformats-officedocument.theme+xml"/>
  <Override PartName="/ppt/notesSlides/notesSlide1.xml" ContentType="application/vnd.openxmlformats-officedocument.presentationml.notesSlide+xml"/>
  <Override PartName="/ppt/comments/modernComment_100_0.xml" ContentType="application/vnd.ms-powerpoint.comments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0" r:id="rId2"/>
    <p:sldMasterId id="2147483652" r:id="rId3"/>
    <p:sldMasterId id="2147483654" r:id="rId4"/>
    <p:sldMasterId id="2147483656" r:id="rId5"/>
    <p:sldMasterId id="2147483658" r:id="rId6"/>
    <p:sldMasterId id="2147483660" r:id="rId7"/>
    <p:sldMasterId id="2147483662" r:id="rId8"/>
    <p:sldMasterId id="2147483664" r:id="rId9"/>
    <p:sldMasterId id="2147483666" r:id="rId10"/>
    <p:sldMasterId id="2147483668" r:id="rId11"/>
  </p:sldMasterIdLst>
  <p:notesMasterIdLst>
    <p:notesMasterId r:id="rId13"/>
  </p:notesMasterIdLst>
  <p:sldIdLst>
    <p:sldId id="256" r:id="rId12"/>
  </p:sldIdLst>
  <p:sldSz cx="32399288" cy="43200638"/>
  <p:notesSz cx="6858000" cy="9144000"/>
  <p:defaultTextStyle>
    <a:defPPr>
      <a:defRPr lang="es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B727DCCC-EFAE-4789-F816-712057DE3CD5}" name="Andrés González Santa Cruz" initials="AG" userId="0f261097151cd0dc" providerId="Windows Live"/>
  <p188:author id="{8C39DCD9-ABB2-9A6D-E84B-DA9A29329F4D}" name="Álvaro Ernesto Castillo Carniglia" initials="ÁECC" userId="S::alvaro.castillo@uss.cl::c369fb4c-cc78-4806-beaa-129fa42aa65e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64"/>
    <p:restoredTop sz="51695" autoAdjust="0"/>
  </p:normalViewPr>
  <p:slideViewPr>
    <p:cSldViewPr snapToGrid="0">
      <p:cViewPr>
        <p:scale>
          <a:sx n="33" d="100"/>
          <a:sy n="33" d="100"/>
        </p:scale>
        <p:origin x="528" y="-58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notesMaster" Target="notesMasters/notesMaster1.xml"/><Relationship Id="rId18" Type="http://schemas.microsoft.com/office/2018/10/relationships/authors" Target="authors.xml"/><Relationship Id="rId3" Type="http://schemas.openxmlformats.org/officeDocument/2006/relationships/slideMaster" Target="slideMasters/slideMaster3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1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5" Type="http://schemas.openxmlformats.org/officeDocument/2006/relationships/slideMaster" Target="slideMasters/slideMaster5.xml"/><Relationship Id="rId15" Type="http://schemas.openxmlformats.org/officeDocument/2006/relationships/viewProps" Target="viewProps.xml"/><Relationship Id="rId10" Type="http://schemas.openxmlformats.org/officeDocument/2006/relationships/slideMaster" Target="slideMasters/slideMaster10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presProps" Target="presProps.xml"/></Relationships>
</file>

<file path=ppt/comments/modernComment_100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F541EC8D-8763-A942-B919-FEFBD94893EF}" authorId="{8C39DCD9-ABB2-9A6D-E84B-DA9A29329F4D}" created="2025-10-13T11:25:03.564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0" sldId="256"/>
      <ac:spMk id="70" creationId="{00000000-0000-0000-0000-000000000000}"/>
      <ac:txMk cp="505" len="102">
        <ac:context len="747" hash="4285811566"/>
      </ac:txMk>
    </ac:txMkLst>
    <p188:pos x="15576070" y="3664851"/>
    <p188:txBody>
      <a:bodyPr/>
      <a:lstStyle/>
      <a:p>
        <a:r>
          <a:rPr lang="es-CL"/>
          <a:t>Esta descripción no se entiende muy bien. ¿son 3 métodos distintos?</a:t>
        </a:r>
      </a:p>
    </p188:txBody>
  </p188:cm>
  <p188:cm id="{F2644FBE-5577-B944-8E2B-9E79700D591E}" authorId="{8C39DCD9-ABB2-9A6D-E84B-DA9A29329F4D}" created="2025-10-13T11:28:49.857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0" sldId="256"/>
      <ac:spMk id="71" creationId="{00000000-0000-0000-0000-000000000000}"/>
      <ac:txMk cp="778" len="4">
        <ac:context len="926" hash="1179950618"/>
      </ac:txMk>
    </ac:txMkLst>
    <p188:pos x="14370891" y="4725034"/>
    <p188:replyLst>
      <p188:reply id="{2DDB198E-35BB-4D80-92B2-85CDE5C13641}" authorId="{B727DCCC-EFAE-4789-F816-712057DE3CD5}" created="2025-10-13T15:07:58.485">
        <p188:txBody>
          <a:bodyPr/>
          <a:lstStyle/>
          <a:p>
            <a:r>
              <a:rPr lang="es-CL"/>
              <a:t> la supervivencia observada en los pacientes es del 81% de la supervivencia esperada en la población general</a:t>
            </a:r>
          </a:p>
        </p188:txBody>
      </p188:reply>
    </p188:replyLst>
    <p188:txBody>
      <a:bodyPr/>
      <a:lstStyle/>
      <a:p>
        <a:r>
          <a:rPr lang="es-CL"/>
          <a:t>Para entender bien, ¿esto significa que estas personas tienen un 19% menos riesgo de sobrevivir a los 7 años en comparación con la población general?</a:t>
        </a:r>
      </a:p>
    </p188:txBody>
  </p188:cm>
  <p188:cm id="{68829E63-6009-E349-9B08-3788BFFDC17B}" authorId="{8C39DCD9-ABB2-9A6D-E84B-DA9A29329F4D}" created="2025-10-13T11:33:25.353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0" sldId="256"/>
      <ac:spMk id="79" creationId="{00000000-0000-0000-0000-000000000000}"/>
      <ac:txMk cp="0" len="10">
        <ac:context len="11" hash="2778865518"/>
      </ac:txMk>
    </ac:txMkLst>
    <p188:pos x="10594800" y="1179514"/>
    <p188:txBody>
      <a:bodyPr/>
      <a:lstStyle/>
      <a:p>
        <a:r>
          <a:rPr lang="es-CL"/>
          <a:t>Creo que hay mucho texto en la Conclusión. Trataría de identificar los puntos principales y presentarlos como bullet points. 
Lo otro es que como estas con las conclusiones y no la discusión, eliminaría lo destacado en amarillo</a:t>
        </a:r>
      </a:p>
    </p188:txBody>
  </p188:cm>
  <p188:cm id="{C8F89FDC-EF32-F04E-B456-5D69BFBC88B9}" authorId="{8C39DCD9-ABB2-9A6D-E84B-DA9A29329F4D}" created="2025-10-13T11:37:13.265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0" sldId="256"/>
      <ac:spMk id="72" creationId="{00000000-0000-0000-0000-000000000000}"/>
      <ac:txMk cp="0">
        <ac:context len="806" hash="2216317858"/>
      </ac:txMk>
    </ac:txMkLst>
    <p188:pos x="4920223" y="1216058"/>
    <p188:txBody>
      <a:bodyPr/>
      <a:lstStyle/>
      <a:p>
        <a:r>
          <a:rPr lang="es-CL"/>
          <a:t>Sería consistente en la forma de presentar las referencias. Por ejemplo, "Primer autor et al. Revista. Año. doi" (si te falta espacio, sin doi)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r>
              <a:rPr lang="es-MX" sz="4400" b="0" strike="noStrike" spc="-1">
                <a:solidFill>
                  <a:srgbClr val="000000"/>
                </a:solidFill>
                <a:latin typeface="Arial"/>
              </a:rPr>
              <a:t>Pulse para desplazar la diapositiva</a:t>
            </a: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6000">
              <a:buNone/>
            </a:pPr>
            <a:r>
              <a:rPr lang="es-MX" sz="2000" b="0" strike="noStrike" spc="-1">
                <a:solidFill>
                  <a:srgbClr val="000000"/>
                </a:solidFill>
                <a:latin typeface="Arial"/>
              </a:rPr>
              <a:t>Pulse para editar el formato de las notas</a:t>
            </a:r>
          </a:p>
        </p:txBody>
      </p:sp>
      <p:sp>
        <p:nvSpPr>
          <p:cNvPr id="51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>
              <a:buNone/>
            </a:pPr>
            <a:r>
              <a:rPr lang="es-MX" sz="1400" b="0" strike="noStrike" spc="-1">
                <a:solidFill>
                  <a:srgbClr val="000000"/>
                </a:solidFill>
                <a:latin typeface="Times New Roman"/>
              </a:rPr>
              <a:t>&lt;cabecera&gt;</a:t>
            </a:r>
          </a:p>
        </p:txBody>
      </p:sp>
      <p:sp>
        <p:nvSpPr>
          <p:cNvPr id="52" name="PlaceHolder 4"/>
          <p:cNvSpPr>
            <a:spLocks noGrp="1"/>
          </p:cNvSpPr>
          <p:nvPr>
            <p:ph type="dt" idx="34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 algn="r">
              <a:buNone/>
              <a:defRPr lang="es-MX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r>
              <a:rPr lang="es-MX" sz="1400" b="0" strike="noStrike" spc="-1">
                <a:solidFill>
                  <a:srgbClr val="000000"/>
                </a:solidFill>
                <a:latin typeface="Times New Roman"/>
              </a:rPr>
              <a:t>&lt;fecha/hora&gt;</a:t>
            </a:r>
          </a:p>
        </p:txBody>
      </p:sp>
      <p:sp>
        <p:nvSpPr>
          <p:cNvPr id="53" name="PlaceHolder 5"/>
          <p:cNvSpPr>
            <a:spLocks noGrp="1"/>
          </p:cNvSpPr>
          <p:nvPr>
            <p:ph type="ftr" idx="35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>
              <a:buNone/>
              <a:defRPr lang="es-MX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es-MX" sz="1400" b="0" strike="noStrike" spc="-1">
                <a:solidFill>
                  <a:srgbClr val="000000"/>
                </a:solidFill>
                <a:latin typeface="Times New Roman"/>
              </a:rPr>
              <a:t>&lt;pie de página&gt;</a:t>
            </a:r>
          </a:p>
        </p:txBody>
      </p:sp>
      <p:sp>
        <p:nvSpPr>
          <p:cNvPr id="54" name="PlaceHolder 6"/>
          <p:cNvSpPr>
            <a:spLocks noGrp="1"/>
          </p:cNvSpPr>
          <p:nvPr>
            <p:ph type="sldNum" idx="36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>
              <a:buNone/>
              <a:defRPr lang="es-MX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fld id="{1C635A89-8C00-4A0F-B736-5569BA54B33B}" type="slidenum">
              <a:rPr lang="es-MX" sz="1400" b="0" strike="noStrike" spc="-1">
                <a:solidFill>
                  <a:srgbClr val="000000"/>
                </a:solidFill>
                <a:latin typeface="Times New Roman"/>
              </a:rPr>
              <a:t>‹#›</a:t>
            </a:fld>
            <a:endParaRPr lang="es-MX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271713" y="1143000"/>
            <a:ext cx="2312987" cy="3086100"/>
          </a:xfrm>
          <a:prstGeom prst="rect">
            <a:avLst/>
          </a:prstGeom>
          <a:ln w="0">
            <a:noFill/>
          </a:ln>
        </p:spPr>
      </p:sp>
      <p:sp>
        <p:nvSpPr>
          <p:cNvPr id="9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16000" indent="0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s-CL" sz="1200" b="0" i="1" strike="noStrike" spc="-1" dirty="0">
                <a:solidFill>
                  <a:schemeClr val="lt1"/>
                </a:solidFill>
                <a:latin typeface="Arial"/>
              </a:rPr>
              <a:t>(*) No hubo gente atendida en Regiones de Ñuble y de Aysén del General Carlos Ibáñez del Campo</a:t>
            </a:r>
          </a:p>
          <a:p>
            <a:pPr marL="216000" indent="0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s-CL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include</a:t>
            </a:r>
            <a:r>
              <a:rPr lang="es-C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X10=Región de Los Lagos; XI11=Región de Aysén del General Carlos Ibáñez del Campo; XVI16=Región de Ñuble </a:t>
            </a:r>
            <a:r>
              <a:rPr lang="es-MX" sz="1200" b="0" strike="noStrike" spc="-1" dirty="0">
                <a:solidFill>
                  <a:schemeClr val="lt1"/>
                </a:solidFill>
                <a:latin typeface="+mn-lt"/>
              </a:rPr>
              <a:t>PubMed)</a:t>
            </a:r>
            <a:endParaRPr lang="es-MX" sz="1200" b="0" strike="noStrike" spc="-1" dirty="0">
              <a:solidFill>
                <a:srgbClr val="000000"/>
              </a:solidFill>
              <a:latin typeface="Arial"/>
            </a:endParaRPr>
          </a:p>
          <a:p>
            <a:endParaRPr lang="es-CL" dirty="0"/>
          </a:p>
          <a:p>
            <a:r>
              <a:rPr lang="es-CL" b="1" dirty="0"/>
              <a:t>Conclusiones Principales</a:t>
            </a:r>
            <a:endParaRPr lang="es-CL" dirty="0"/>
          </a:p>
          <a:p>
            <a:r>
              <a:rPr lang="es-CL" dirty="0"/>
              <a:t>Mortalidad 7.4× mayor vs. población general</a:t>
            </a:r>
          </a:p>
          <a:p>
            <a:r>
              <a:rPr lang="es-CL" dirty="0"/>
              <a:t>Supervivencia a 7 años: 81% del esperado</a:t>
            </a:r>
          </a:p>
          <a:p>
            <a:r>
              <a:rPr lang="es-CL" dirty="0"/>
              <a:t>Mayor exceso de mortalidad en personas jóvenes y mujeres (2)</a:t>
            </a:r>
          </a:p>
          <a:p>
            <a:r>
              <a:rPr lang="es-CL" dirty="0"/>
              <a:t>Resultados consistentes con estudios del Norte Global (3)</a:t>
            </a:r>
          </a:p>
          <a:p>
            <a:r>
              <a:rPr lang="es-CL" dirty="0"/>
              <a:t>Estrategias de reducción de daños muestran efectividad (8)</a:t>
            </a:r>
          </a:p>
          <a:p>
            <a:r>
              <a:rPr lang="es-CL" dirty="0"/>
              <a:t>Necesidad de enfoque en dimensión laboral y espacios inclusivos (9)</a:t>
            </a:r>
          </a:p>
          <a:p>
            <a:r>
              <a:rPr lang="es-CL" dirty="0"/>
              <a:t>Variación regional: mayor mortalidad en Región de Atacama (10), Los Lagos y Magallanes (3)</a:t>
            </a:r>
          </a:p>
          <a:p>
            <a:r>
              <a:rPr lang="es-CL" b="1" dirty="0"/>
              <a:t>Limitaciones</a:t>
            </a:r>
            <a:endParaRPr lang="es-CL" dirty="0"/>
          </a:p>
          <a:p>
            <a:r>
              <a:rPr lang="es-CL" dirty="0"/>
              <a:t>Datos basados en registros administrativos</a:t>
            </a:r>
          </a:p>
          <a:p>
            <a:r>
              <a:rPr lang="es-CL" dirty="0"/>
              <a:t>Posible subregistro en población en situación de calle</a:t>
            </a:r>
          </a:p>
          <a:p>
            <a:r>
              <a:rPr lang="es-CL" dirty="0"/>
              <a:t>Análisis limitado a factores disponibles en bases oficiales</a:t>
            </a:r>
          </a:p>
        </p:txBody>
      </p:sp>
      <p:sp>
        <p:nvSpPr>
          <p:cNvPr id="95" name="PlaceHolder 3"/>
          <p:cNvSpPr>
            <a:spLocks noGrp="1"/>
          </p:cNvSpPr>
          <p:nvPr>
            <p:ph type="sldNum" idx="37"/>
          </p:nvPr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es-CL" sz="1200" b="0" strike="noStrike" spc="-1">
                <a:solidFill>
                  <a:srgbClr val="000000"/>
                </a:solidFill>
                <a:latin typeface="Times New Roman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EB2EDEC1-517E-4782-BA0B-48C819019FAE}" type="slidenum">
              <a:rPr lang="es-CL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1</a:t>
            </a:fld>
            <a:endParaRPr lang="es-MX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2430000" y="7070040"/>
            <a:ext cx="27538200" cy="15039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s-MX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1619640" y="10108800"/>
            <a:ext cx="29158920" cy="25056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s-MX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2" name="PlaceHolder 4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6C76BC5E-941F-45D0-800D-BEA476C0A585}" type="slidenum">
              <a:t>‹#›</a:t>
            </a:fld>
            <a:endParaRPr/>
          </a:p>
        </p:txBody>
      </p:sp>
      <p:sp>
        <p:nvSpPr>
          <p:cNvPr id="3" name="PlaceHolder 5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9"/>
          </p:nvPr>
        </p:nvSpPr>
        <p:spPr/>
        <p:txBody>
          <a:bodyPr/>
          <a:lstStyle/>
          <a:p>
            <a:fld id="{EACD0D3A-8F0D-4C2D-B2F7-6B7869F9CE05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3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3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2"/>
          </p:nvPr>
        </p:nvSpPr>
        <p:spPr/>
        <p:txBody>
          <a:bodyPr/>
          <a:lstStyle/>
          <a:p>
            <a:fld id="{F35974CC-5687-402E-B52B-B27D93B0AFFD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3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16D2FD51-E7E9-47A4-9B32-07F9A685ECB6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0091EFB7-3FD1-41DA-8D33-8AD45CA94EBA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2430000" y="7070040"/>
            <a:ext cx="27538200" cy="15039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s-MX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1619640" y="10108800"/>
            <a:ext cx="29158920" cy="25056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s-MX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19DE236B-8C87-4D82-92CE-C8E505CFBDFC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DE800CBD-2922-4B70-9B31-7C46C05DD5CC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2430000" y="7070040"/>
            <a:ext cx="27538200" cy="15039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s-MX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1619640" y="10108800"/>
            <a:ext cx="14229360" cy="25056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s-MX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16560720" y="10108800"/>
            <a:ext cx="14229360" cy="25056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s-MX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7"/>
          </p:nvPr>
        </p:nvSpPr>
        <p:spPr/>
        <p:txBody>
          <a:bodyPr/>
          <a:lstStyle/>
          <a:p>
            <a:fld id="{C8CE9425-CA7E-4863-953E-8455B42BE0D3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0"/>
          </p:nvPr>
        </p:nvSpPr>
        <p:spPr/>
        <p:txBody>
          <a:bodyPr/>
          <a:lstStyle/>
          <a:p>
            <a:fld id="{56F849D9-DE89-464B-A2CA-BDFE80FA7849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2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2430000" y="7070040"/>
            <a:ext cx="27538200" cy="15039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s-MX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3"/>
          </p:nvPr>
        </p:nvSpPr>
        <p:spPr/>
        <p:txBody>
          <a:bodyPr/>
          <a:lstStyle/>
          <a:p>
            <a:fld id="{4B7C65CE-87BF-49D8-916A-97216D68C0A8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2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6"/>
          </p:nvPr>
        </p:nvSpPr>
        <p:spPr/>
        <p:txBody>
          <a:bodyPr/>
          <a:lstStyle/>
          <a:p>
            <a:fld id="{FAD28285-B624-44EB-9A70-F6493C513081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2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10.xml.rels><?xml version="1.0" encoding="UTF-8" standalone="yes"?>
<Relationships xmlns="http://schemas.openxmlformats.org/package/2006/relationships"><Relationship Id="rId2" Type="http://schemas.openxmlformats.org/officeDocument/2006/relationships/theme" Target="../theme/theme10.xml"/><Relationship Id="rId1" Type="http://schemas.openxmlformats.org/officeDocument/2006/relationships/slideLayout" Target="../slideLayouts/slideLayout10.xml"/></Relationships>
</file>

<file path=ppt/slideMasters/_rels/slideMaster1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1.xml"/><Relationship Id="rId1" Type="http://schemas.openxmlformats.org/officeDocument/2006/relationships/slideLayout" Target="../slideLayouts/slideLayout1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4.xml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5.xml"/></Relationships>
</file>

<file path=ppt/slideMasters/_rels/slideMaster6.xml.rels><?xml version="1.0" encoding="UTF-8" standalone="yes"?>
<Relationships xmlns="http://schemas.openxmlformats.org/package/2006/relationships"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6.xml"/></Relationships>
</file>

<file path=ppt/slideMasters/_rels/slideMaster7.xml.rels><?xml version="1.0" encoding="UTF-8" standalone="yes"?>
<Relationships xmlns="http://schemas.openxmlformats.org/package/2006/relationships"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7.xml"/></Relationships>
</file>

<file path=ppt/slideMasters/_rels/slideMaster8.xml.rels><?xml version="1.0" encoding="UTF-8" standalone="yes"?>
<Relationships xmlns="http://schemas.openxmlformats.org/package/2006/relationships"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8.xml"/></Relationships>
</file>

<file path=ppt/slideMasters/_rels/slideMaster9.xml.rels><?xml version="1.0" encoding="UTF-8" standalone="yes"?>
<Relationships xmlns="http://schemas.openxmlformats.org/package/2006/relationships"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2430000" y="7070040"/>
            <a:ext cx="27538200" cy="15039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es-MX" sz="1800" b="0" strike="noStrike" spc="-1">
                <a:solidFill>
                  <a:srgbClr val="000000"/>
                </a:solidFill>
                <a:latin typeface="Arial"/>
              </a:rPr>
              <a:t>Pulse para editar el formato del texto de título</a:t>
            </a:r>
          </a:p>
        </p:txBody>
      </p:sp>
      <p:sp>
        <p:nvSpPr>
          <p:cNvPr id="6" name="PlaceHolder 2"/>
          <p:cNvSpPr>
            <a:spLocks noGrp="1"/>
          </p:cNvSpPr>
          <p:nvPr>
            <p:ph type="ftr" idx="1"/>
          </p:nvPr>
        </p:nvSpPr>
        <p:spPr>
          <a:xfrm>
            <a:off x="10732320" y="40040640"/>
            <a:ext cx="10933560" cy="22989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pos="0" algn="l"/>
              </a:tabLst>
              <a:defRPr lang="es-MX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s-MX" sz="1400" b="0" strike="noStrike" spc="-1">
                <a:solidFill>
                  <a:srgbClr val="000000"/>
                </a:solidFill>
                <a:latin typeface="Times New Roman"/>
              </a:rPr>
              <a:t>&lt;pie de página&gt;</a:t>
            </a:r>
          </a:p>
        </p:txBody>
      </p:sp>
      <p:sp>
        <p:nvSpPr>
          <p:cNvPr id="2" name="PlaceHolder 3"/>
          <p:cNvSpPr>
            <a:spLocks noGrp="1"/>
          </p:cNvSpPr>
          <p:nvPr>
            <p:ph type="sldNum" idx="2"/>
          </p:nvPr>
        </p:nvSpPr>
        <p:spPr>
          <a:xfrm>
            <a:off x="22881960" y="40040640"/>
            <a:ext cx="7288920" cy="22989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pos="0" algn="l"/>
              </a:tabLst>
              <a:defRPr lang="es-CL" sz="4250" b="0" strike="noStrike" spc="-1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pos="0" algn="l"/>
              </a:tabLst>
            </a:pPr>
            <a:fld id="{8D79723B-87E9-4912-8F57-4EBBB2B4F81B}" type="slidenum">
              <a:rPr lang="es-CL" sz="4250" b="0" strike="noStrike" spc="-1">
                <a:solidFill>
                  <a:schemeClr val="dk1">
                    <a:tint val="75000"/>
                  </a:schemeClr>
                </a:solidFill>
                <a:latin typeface="Calibri"/>
              </a:rPr>
              <a:t>‹#›</a:t>
            </a:fld>
            <a:endParaRPr lang="es-MX" sz="42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dt" idx="3"/>
          </p:nvPr>
        </p:nvSpPr>
        <p:spPr>
          <a:xfrm>
            <a:off x="2227320" y="40040640"/>
            <a:ext cx="7288920" cy="22989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es-MX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es-MX" sz="1400" b="0" strike="noStrike" spc="-1">
                <a:solidFill>
                  <a:srgbClr val="000000"/>
                </a:solidFill>
                <a:latin typeface="Times New Roman"/>
              </a:rPr>
              <a:t>&lt;fecha/hora&gt;</a:t>
            </a: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1619640" y="10108800"/>
            <a:ext cx="29158920" cy="25056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MX" sz="3200" b="0" strike="noStrike" spc="-1">
                <a:solidFill>
                  <a:srgbClr val="000000"/>
                </a:solidFill>
                <a:latin typeface="Arial"/>
              </a:rPr>
              <a:t>Pulse para editar el formato de texto del esquema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s-MX" sz="2800" b="0" strike="noStrike" spc="-1">
                <a:solidFill>
                  <a:srgbClr val="000000"/>
                </a:solidFill>
                <a:latin typeface="Arial"/>
              </a:rPr>
              <a:t>Segundo nivel del esquema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MX" sz="2400" b="0" strike="noStrike" spc="-1">
                <a:solidFill>
                  <a:srgbClr val="000000"/>
                </a:solidFill>
                <a:latin typeface="Arial"/>
              </a:rPr>
              <a:t>Tercer nivel del esquema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s-MX" sz="2000" b="0" strike="noStrike" spc="-1">
                <a:solidFill>
                  <a:srgbClr val="000000"/>
                </a:solidFill>
                <a:latin typeface="Arial"/>
              </a:rPr>
              <a:t>Cuarto nivel del esquema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MX" sz="2000" b="0" strike="noStrike" spc="-1">
                <a:solidFill>
                  <a:srgbClr val="000000"/>
                </a:solidFill>
                <a:latin typeface="Arial"/>
              </a:rPr>
              <a:t>Quinto nivel del esquema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MX" sz="2000" b="0" strike="noStrike" spc="-1">
                <a:solidFill>
                  <a:srgbClr val="000000"/>
                </a:solidFill>
                <a:latin typeface="Arial"/>
              </a:rPr>
              <a:t>Sexto nivel del esquema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MX" sz="2000" b="0" strike="noStrike" spc="-1">
                <a:solidFill>
                  <a:srgbClr val="000000"/>
                </a:solidFill>
                <a:latin typeface="Arial"/>
              </a:rPr>
              <a:t>Séptimo nivel del esquema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ftr" idx="28"/>
          </p:nvPr>
        </p:nvSpPr>
        <p:spPr>
          <a:xfrm>
            <a:off x="10732320" y="40040640"/>
            <a:ext cx="10933560" cy="22989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pos="0" algn="l"/>
              </a:tabLst>
              <a:defRPr lang="es-MX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s-MX" sz="1400" b="0" strike="noStrike" spc="-1">
                <a:solidFill>
                  <a:srgbClr val="000000"/>
                </a:solidFill>
                <a:latin typeface="Times New Roman"/>
              </a:rPr>
              <a:t>&lt;pie de página&gt;</a:t>
            </a:r>
          </a:p>
        </p:txBody>
      </p:sp>
      <p:sp>
        <p:nvSpPr>
          <p:cNvPr id="44" name="PlaceHolder 2"/>
          <p:cNvSpPr>
            <a:spLocks noGrp="1"/>
          </p:cNvSpPr>
          <p:nvPr>
            <p:ph type="sldNum" idx="29"/>
          </p:nvPr>
        </p:nvSpPr>
        <p:spPr>
          <a:xfrm>
            <a:off x="22881960" y="40040640"/>
            <a:ext cx="7288920" cy="22989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pos="0" algn="l"/>
              </a:tabLst>
              <a:defRPr lang="es-CL" sz="4250" b="0" strike="noStrike" spc="-1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pos="0" algn="l"/>
              </a:tabLst>
            </a:pPr>
            <a:fld id="{1BD4BB42-F6E5-4932-B0FD-B71D7858B66A}" type="slidenum">
              <a:rPr lang="es-CL" sz="4250" b="0" strike="noStrike" spc="-1">
                <a:solidFill>
                  <a:schemeClr val="dk1">
                    <a:tint val="75000"/>
                  </a:schemeClr>
                </a:solidFill>
                <a:latin typeface="Calibri"/>
              </a:rPr>
              <a:t>‹#›</a:t>
            </a:fld>
            <a:endParaRPr lang="es-MX" sz="42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5" name="PlaceHolder 3"/>
          <p:cNvSpPr>
            <a:spLocks noGrp="1"/>
          </p:cNvSpPr>
          <p:nvPr>
            <p:ph type="dt" idx="30"/>
          </p:nvPr>
        </p:nvSpPr>
        <p:spPr>
          <a:xfrm>
            <a:off x="2227320" y="40040640"/>
            <a:ext cx="7288920" cy="22989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es-MX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es-MX" sz="1400" b="0" strike="noStrike" spc="-1">
                <a:solidFill>
                  <a:srgbClr val="000000"/>
                </a:solidFill>
                <a:latin typeface="Times New Roman"/>
              </a:rPr>
              <a:t>&lt;fecha/hora&gt;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ftr" idx="31"/>
          </p:nvPr>
        </p:nvSpPr>
        <p:spPr>
          <a:xfrm>
            <a:off x="10732320" y="40040640"/>
            <a:ext cx="10933560" cy="22989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pos="0" algn="l"/>
              </a:tabLst>
              <a:defRPr lang="es-MX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s-MX" sz="1400" b="0" strike="noStrike" spc="-1">
                <a:solidFill>
                  <a:srgbClr val="000000"/>
                </a:solidFill>
                <a:latin typeface="Times New Roman"/>
              </a:rPr>
              <a:t>&lt;pie de página&gt;</a:t>
            </a:r>
          </a:p>
        </p:txBody>
      </p:sp>
      <p:sp>
        <p:nvSpPr>
          <p:cNvPr id="47" name="PlaceHolder 2"/>
          <p:cNvSpPr>
            <a:spLocks noGrp="1"/>
          </p:cNvSpPr>
          <p:nvPr>
            <p:ph type="sldNum" idx="32"/>
          </p:nvPr>
        </p:nvSpPr>
        <p:spPr>
          <a:xfrm>
            <a:off x="22881960" y="40040640"/>
            <a:ext cx="7288920" cy="22989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pos="0" algn="l"/>
              </a:tabLst>
              <a:defRPr lang="es-CL" sz="4250" b="0" strike="noStrike" spc="-1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pos="0" algn="l"/>
              </a:tabLst>
            </a:pPr>
            <a:fld id="{70A65E56-5D4E-4CDE-9B52-7286CFE5513B}" type="slidenum">
              <a:rPr lang="es-CL" sz="4250" b="0" strike="noStrike" spc="-1">
                <a:solidFill>
                  <a:schemeClr val="dk1">
                    <a:tint val="75000"/>
                  </a:schemeClr>
                </a:solidFill>
                <a:latin typeface="Calibri"/>
              </a:rPr>
              <a:t>‹#›</a:t>
            </a:fld>
            <a:endParaRPr lang="es-MX" sz="42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 type="dt" idx="33"/>
          </p:nvPr>
        </p:nvSpPr>
        <p:spPr>
          <a:xfrm>
            <a:off x="2227320" y="40040640"/>
            <a:ext cx="7288920" cy="22989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es-MX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es-MX" sz="1400" b="0" strike="noStrike" spc="-1">
                <a:solidFill>
                  <a:srgbClr val="000000"/>
                </a:solidFill>
                <a:latin typeface="Times New Roman"/>
              </a:rPr>
              <a:t>&lt;fecha/hora&gt;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ftr" idx="4"/>
          </p:nvPr>
        </p:nvSpPr>
        <p:spPr>
          <a:xfrm>
            <a:off x="10732320" y="40040640"/>
            <a:ext cx="10933560" cy="22989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pos="0" algn="l"/>
              </a:tabLst>
              <a:defRPr lang="es-MX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s-MX" sz="1400" b="0" strike="noStrike" spc="-1">
                <a:solidFill>
                  <a:srgbClr val="000000"/>
                </a:solidFill>
                <a:latin typeface="Times New Roman"/>
              </a:rPr>
              <a:t>&lt;pie de página&gt;</a:t>
            </a:r>
          </a:p>
        </p:txBody>
      </p:sp>
      <p:sp>
        <p:nvSpPr>
          <p:cNvPr id="8" name="PlaceHolder 2"/>
          <p:cNvSpPr>
            <a:spLocks noGrp="1"/>
          </p:cNvSpPr>
          <p:nvPr>
            <p:ph type="sldNum" idx="5"/>
          </p:nvPr>
        </p:nvSpPr>
        <p:spPr>
          <a:xfrm>
            <a:off x="22881960" y="40040640"/>
            <a:ext cx="7288920" cy="22989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pos="0" algn="l"/>
              </a:tabLst>
              <a:defRPr lang="es-CL" sz="4250" b="0" strike="noStrike" spc="-1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pos="0" algn="l"/>
              </a:tabLst>
            </a:pPr>
            <a:fld id="{6EE68336-A176-4A01-B5B6-5D6112C6E823}" type="slidenum">
              <a:rPr lang="es-CL" sz="4250" b="0" strike="noStrike" spc="-1">
                <a:solidFill>
                  <a:schemeClr val="dk1">
                    <a:tint val="75000"/>
                  </a:schemeClr>
                </a:solidFill>
                <a:latin typeface="Calibri"/>
              </a:rPr>
              <a:t>‹#›</a:t>
            </a:fld>
            <a:endParaRPr lang="es-MX" sz="42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dt" idx="6"/>
          </p:nvPr>
        </p:nvSpPr>
        <p:spPr>
          <a:xfrm>
            <a:off x="2227320" y="40040640"/>
            <a:ext cx="7288920" cy="22989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es-MX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es-MX" sz="1400" b="0" strike="noStrike" spc="-1">
                <a:solidFill>
                  <a:srgbClr val="000000"/>
                </a:solidFill>
                <a:latin typeface="Times New Roman"/>
              </a:rPr>
              <a:t>&lt;fecha/hora&gt;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ftr" idx="7"/>
          </p:nvPr>
        </p:nvSpPr>
        <p:spPr>
          <a:xfrm>
            <a:off x="10732320" y="40040640"/>
            <a:ext cx="10933560" cy="22989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pos="0" algn="l"/>
              </a:tabLst>
              <a:defRPr lang="es-MX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s-MX" sz="1400" b="0" strike="noStrike" spc="-1">
                <a:solidFill>
                  <a:srgbClr val="000000"/>
                </a:solidFill>
                <a:latin typeface="Times New Roman"/>
              </a:rPr>
              <a:t>&lt;pie de página&gt;</a:t>
            </a:r>
          </a:p>
        </p:txBody>
      </p:sp>
      <p:sp>
        <p:nvSpPr>
          <p:cNvPr id="11" name="PlaceHolder 2"/>
          <p:cNvSpPr>
            <a:spLocks noGrp="1"/>
          </p:cNvSpPr>
          <p:nvPr>
            <p:ph type="sldNum" idx="8"/>
          </p:nvPr>
        </p:nvSpPr>
        <p:spPr>
          <a:xfrm>
            <a:off x="22881960" y="40040640"/>
            <a:ext cx="7288920" cy="22989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pos="0" algn="l"/>
              </a:tabLst>
              <a:defRPr lang="es-CL" sz="4250" b="0" strike="noStrike" spc="-1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pos="0" algn="l"/>
              </a:tabLst>
            </a:pPr>
            <a:fld id="{34866BA2-2B34-4202-88E1-912A7618635A}" type="slidenum">
              <a:rPr lang="es-CL" sz="4250" b="0" strike="noStrike" spc="-1">
                <a:solidFill>
                  <a:schemeClr val="dk1">
                    <a:tint val="75000"/>
                  </a:schemeClr>
                </a:solidFill>
                <a:latin typeface="Calibri"/>
              </a:rPr>
              <a:t>‹#›</a:t>
            </a:fld>
            <a:endParaRPr lang="es-MX" sz="42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 type="dt" idx="9"/>
          </p:nvPr>
        </p:nvSpPr>
        <p:spPr>
          <a:xfrm>
            <a:off x="2227320" y="40040640"/>
            <a:ext cx="7288920" cy="22989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es-MX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es-MX" sz="1400" b="0" strike="noStrike" spc="-1">
                <a:solidFill>
                  <a:srgbClr val="000000"/>
                </a:solidFill>
                <a:latin typeface="Times New Roman"/>
              </a:rPr>
              <a:t>&lt;fecha/hora&gt;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2430000" y="7070040"/>
            <a:ext cx="27538200" cy="15039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es-MX" sz="1800" b="0" strike="noStrike" spc="-1">
                <a:solidFill>
                  <a:srgbClr val="000000"/>
                </a:solidFill>
                <a:latin typeface="Arial"/>
              </a:rPr>
              <a:t>Pulse para editar el formato del texto de título</a:t>
            </a: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1619640" y="10108800"/>
            <a:ext cx="29158560" cy="25055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MX" sz="1800" b="0" strike="noStrike" spc="-1">
                <a:solidFill>
                  <a:srgbClr val="000000"/>
                </a:solidFill>
                <a:latin typeface="Arial"/>
              </a:rPr>
              <a:t>Pulse para editar el formato de texto del esquema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s-MX" sz="1800" b="0" strike="noStrike" spc="-1">
                <a:solidFill>
                  <a:srgbClr val="000000"/>
                </a:solidFill>
                <a:latin typeface="Arial"/>
              </a:rPr>
              <a:t>Segundo nivel del esquema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MX" sz="1800" b="0" strike="noStrike" spc="-1">
                <a:solidFill>
                  <a:srgbClr val="000000"/>
                </a:solidFill>
                <a:latin typeface="Arial"/>
              </a:rPr>
              <a:t>Tercer nivel del esquema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s-MX" sz="1800" b="0" strike="noStrike" spc="-1">
                <a:solidFill>
                  <a:srgbClr val="000000"/>
                </a:solidFill>
                <a:latin typeface="Arial"/>
              </a:rPr>
              <a:t>Cuarto nivel del esquema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MX" sz="1800" b="0" strike="noStrike" spc="-1">
                <a:solidFill>
                  <a:srgbClr val="000000"/>
                </a:solidFill>
                <a:latin typeface="Arial"/>
              </a:rPr>
              <a:t>Quinto nivel del esquema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MX" sz="1800" b="0" strike="noStrike" spc="-1">
                <a:solidFill>
                  <a:srgbClr val="000000"/>
                </a:solidFill>
                <a:latin typeface="Arial"/>
              </a:rPr>
              <a:t>Sexto nivel del esquema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MX" sz="1800" b="0" strike="noStrike" spc="-1">
                <a:solidFill>
                  <a:srgbClr val="000000"/>
                </a:solidFill>
                <a:latin typeface="Arial"/>
              </a:rPr>
              <a:t>Séptimo nivel del esquema</a:t>
            </a:r>
          </a:p>
        </p:txBody>
      </p:sp>
      <p:sp>
        <p:nvSpPr>
          <p:cNvPr id="15" name="PlaceHolder 3"/>
          <p:cNvSpPr>
            <a:spLocks noGrp="1"/>
          </p:cNvSpPr>
          <p:nvPr>
            <p:ph type="ftr" idx="10"/>
          </p:nvPr>
        </p:nvSpPr>
        <p:spPr>
          <a:xfrm>
            <a:off x="10732320" y="40040640"/>
            <a:ext cx="10933560" cy="22989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pos="0" algn="l"/>
              </a:tabLst>
              <a:defRPr lang="es-MX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s-MX" sz="1400" b="0" strike="noStrike" spc="-1">
                <a:solidFill>
                  <a:srgbClr val="000000"/>
                </a:solidFill>
                <a:latin typeface="Times New Roman"/>
              </a:rPr>
              <a:t>&lt;pie de página&gt;</a:t>
            </a:r>
          </a:p>
        </p:txBody>
      </p:sp>
      <p:sp>
        <p:nvSpPr>
          <p:cNvPr id="16" name="PlaceHolder 4"/>
          <p:cNvSpPr>
            <a:spLocks noGrp="1"/>
          </p:cNvSpPr>
          <p:nvPr>
            <p:ph type="sldNum" idx="11"/>
          </p:nvPr>
        </p:nvSpPr>
        <p:spPr>
          <a:xfrm>
            <a:off x="22881960" y="40040640"/>
            <a:ext cx="7288920" cy="22989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pos="0" algn="l"/>
              </a:tabLst>
              <a:defRPr lang="es-CL" sz="4250" b="0" strike="noStrike" spc="-1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pos="0" algn="l"/>
              </a:tabLst>
            </a:pPr>
            <a:fld id="{58587D26-6788-4FDA-95D2-67F2B859B4CA}" type="slidenum">
              <a:rPr lang="es-CL" sz="4250" b="0" strike="noStrike" spc="-1">
                <a:solidFill>
                  <a:schemeClr val="dk1">
                    <a:tint val="75000"/>
                  </a:schemeClr>
                </a:solidFill>
                <a:latin typeface="Calibri"/>
              </a:rPr>
              <a:t>‹#›</a:t>
            </a:fld>
            <a:endParaRPr lang="es-MX" sz="42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7" name="PlaceHolder 5"/>
          <p:cNvSpPr>
            <a:spLocks noGrp="1"/>
          </p:cNvSpPr>
          <p:nvPr>
            <p:ph type="dt" idx="12"/>
          </p:nvPr>
        </p:nvSpPr>
        <p:spPr>
          <a:xfrm>
            <a:off x="2227320" y="40040640"/>
            <a:ext cx="7288920" cy="22989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es-MX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es-MX" sz="1400" b="0" strike="noStrike" spc="-1">
                <a:solidFill>
                  <a:srgbClr val="000000"/>
                </a:solidFill>
                <a:latin typeface="Times New Roman"/>
              </a:rPr>
              <a:t>&lt;fecha/hora&gt;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ftr" idx="13"/>
          </p:nvPr>
        </p:nvSpPr>
        <p:spPr>
          <a:xfrm>
            <a:off x="10732320" y="40040640"/>
            <a:ext cx="10933560" cy="22989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pos="0" algn="l"/>
              </a:tabLst>
              <a:defRPr lang="es-MX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s-MX" sz="1400" b="0" strike="noStrike" spc="-1">
                <a:solidFill>
                  <a:srgbClr val="000000"/>
                </a:solidFill>
                <a:latin typeface="Times New Roman"/>
              </a:rPr>
              <a:t>&lt;pie de página&gt;</a:t>
            </a:r>
          </a:p>
        </p:txBody>
      </p:sp>
      <p:sp>
        <p:nvSpPr>
          <p:cNvPr id="21" name="PlaceHolder 2"/>
          <p:cNvSpPr>
            <a:spLocks noGrp="1"/>
          </p:cNvSpPr>
          <p:nvPr>
            <p:ph type="sldNum" idx="14"/>
          </p:nvPr>
        </p:nvSpPr>
        <p:spPr>
          <a:xfrm>
            <a:off x="22881960" y="40040640"/>
            <a:ext cx="7288920" cy="22989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pos="0" algn="l"/>
              </a:tabLst>
              <a:defRPr lang="es-CL" sz="4250" b="0" strike="noStrike" spc="-1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pos="0" algn="l"/>
              </a:tabLst>
            </a:pPr>
            <a:fld id="{7E039EDA-FF6A-4861-A745-CDF7856B47F3}" type="slidenum">
              <a:rPr lang="es-CL" sz="4250" b="0" strike="noStrike" spc="-1">
                <a:solidFill>
                  <a:schemeClr val="dk1">
                    <a:tint val="75000"/>
                  </a:schemeClr>
                </a:solidFill>
                <a:latin typeface="Calibri"/>
              </a:rPr>
              <a:t>‹#›</a:t>
            </a:fld>
            <a:endParaRPr lang="es-MX" sz="42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dt" idx="15"/>
          </p:nvPr>
        </p:nvSpPr>
        <p:spPr>
          <a:xfrm>
            <a:off x="2227320" y="40040640"/>
            <a:ext cx="7288920" cy="22989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es-MX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es-MX" sz="1400" b="0" strike="noStrike" spc="-1">
                <a:solidFill>
                  <a:srgbClr val="000000"/>
                </a:solidFill>
                <a:latin typeface="Times New Roman"/>
              </a:rPr>
              <a:t>&lt;fecha/hora&gt;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2430000" y="7070040"/>
            <a:ext cx="27538200" cy="15039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es-MX" sz="1800" b="0" strike="noStrike" spc="-1">
                <a:solidFill>
                  <a:srgbClr val="000000"/>
                </a:solidFill>
                <a:latin typeface="Arial"/>
              </a:rPr>
              <a:t>Pulse para editar el formato del texto de título</a:t>
            </a: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1619640" y="10108800"/>
            <a:ext cx="14229000" cy="25055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MX" sz="1800" b="0" strike="noStrike" spc="-1">
                <a:solidFill>
                  <a:srgbClr val="000000"/>
                </a:solidFill>
                <a:latin typeface="Arial"/>
              </a:rPr>
              <a:t>Pulse para editar el formato de texto del esquema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s-MX" sz="1800" b="0" strike="noStrike" spc="-1">
                <a:solidFill>
                  <a:srgbClr val="000000"/>
                </a:solidFill>
                <a:latin typeface="Arial"/>
              </a:rPr>
              <a:t>Segundo nivel del esquema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MX" sz="1800" b="0" strike="noStrike" spc="-1">
                <a:solidFill>
                  <a:srgbClr val="000000"/>
                </a:solidFill>
                <a:latin typeface="Arial"/>
              </a:rPr>
              <a:t>Tercer nivel del esquema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s-MX" sz="1800" b="0" strike="noStrike" spc="-1">
                <a:solidFill>
                  <a:srgbClr val="000000"/>
                </a:solidFill>
                <a:latin typeface="Arial"/>
              </a:rPr>
              <a:t>Cuarto nivel del esquema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MX" sz="1800" b="0" strike="noStrike" spc="-1">
                <a:solidFill>
                  <a:srgbClr val="000000"/>
                </a:solidFill>
                <a:latin typeface="Arial"/>
              </a:rPr>
              <a:t>Quinto nivel del esquema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MX" sz="1800" b="0" strike="noStrike" spc="-1">
                <a:solidFill>
                  <a:srgbClr val="000000"/>
                </a:solidFill>
                <a:latin typeface="Arial"/>
              </a:rPr>
              <a:t>Sexto nivel del esquema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MX" sz="1800" b="0" strike="noStrike" spc="-1">
                <a:solidFill>
                  <a:srgbClr val="000000"/>
                </a:solidFill>
                <a:latin typeface="Arial"/>
              </a:rPr>
              <a:t>Séptimo nivel del esquema</a:t>
            </a: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16560720" y="10108800"/>
            <a:ext cx="14229000" cy="25055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MX" sz="1800" b="0" strike="noStrike" spc="-1">
                <a:solidFill>
                  <a:srgbClr val="000000"/>
                </a:solidFill>
                <a:latin typeface="Arial"/>
              </a:rPr>
              <a:t>Pulse para editar el formato de texto del esquema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s-MX" sz="1800" b="0" strike="noStrike" spc="-1">
                <a:solidFill>
                  <a:srgbClr val="000000"/>
                </a:solidFill>
                <a:latin typeface="Arial"/>
              </a:rPr>
              <a:t>Segundo nivel del esquema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MX" sz="1800" b="0" strike="noStrike" spc="-1">
                <a:solidFill>
                  <a:srgbClr val="000000"/>
                </a:solidFill>
                <a:latin typeface="Arial"/>
              </a:rPr>
              <a:t>Tercer nivel del esquema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s-MX" sz="1800" b="0" strike="noStrike" spc="-1">
                <a:solidFill>
                  <a:srgbClr val="000000"/>
                </a:solidFill>
                <a:latin typeface="Arial"/>
              </a:rPr>
              <a:t>Cuarto nivel del esquema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MX" sz="1800" b="0" strike="noStrike" spc="-1">
                <a:solidFill>
                  <a:srgbClr val="000000"/>
                </a:solidFill>
                <a:latin typeface="Arial"/>
              </a:rPr>
              <a:t>Quinto nivel del esquema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MX" sz="1800" b="0" strike="noStrike" spc="-1">
                <a:solidFill>
                  <a:srgbClr val="000000"/>
                </a:solidFill>
                <a:latin typeface="Arial"/>
              </a:rPr>
              <a:t>Sexto nivel del esquema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MX" sz="1800" b="0" strike="noStrike" spc="-1">
                <a:solidFill>
                  <a:srgbClr val="000000"/>
                </a:solidFill>
                <a:latin typeface="Arial"/>
              </a:rPr>
              <a:t>Séptimo nivel del esquema</a:t>
            </a:r>
          </a:p>
        </p:txBody>
      </p:sp>
      <p:sp>
        <p:nvSpPr>
          <p:cNvPr id="26" name="PlaceHolder 4"/>
          <p:cNvSpPr>
            <a:spLocks noGrp="1"/>
          </p:cNvSpPr>
          <p:nvPr>
            <p:ph type="ftr" idx="16"/>
          </p:nvPr>
        </p:nvSpPr>
        <p:spPr>
          <a:xfrm>
            <a:off x="10732320" y="40040640"/>
            <a:ext cx="10933560" cy="22989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pos="0" algn="l"/>
              </a:tabLst>
              <a:defRPr lang="es-MX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s-MX" sz="1400" b="0" strike="noStrike" spc="-1">
                <a:solidFill>
                  <a:srgbClr val="000000"/>
                </a:solidFill>
                <a:latin typeface="Times New Roman"/>
              </a:rPr>
              <a:t>&lt;pie de página&gt;</a:t>
            </a:r>
          </a:p>
        </p:txBody>
      </p:sp>
      <p:sp>
        <p:nvSpPr>
          <p:cNvPr id="27" name="PlaceHolder 5"/>
          <p:cNvSpPr>
            <a:spLocks noGrp="1"/>
          </p:cNvSpPr>
          <p:nvPr>
            <p:ph type="sldNum" idx="17"/>
          </p:nvPr>
        </p:nvSpPr>
        <p:spPr>
          <a:xfrm>
            <a:off x="22881960" y="40040640"/>
            <a:ext cx="7288920" cy="22989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pos="0" algn="l"/>
              </a:tabLst>
              <a:defRPr lang="es-CL" sz="4250" b="0" strike="noStrike" spc="-1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pos="0" algn="l"/>
              </a:tabLst>
            </a:pPr>
            <a:fld id="{A1B5DE73-C610-4FA6-9D55-FC8DF25809A6}" type="slidenum">
              <a:rPr lang="es-CL" sz="4250" b="0" strike="noStrike" spc="-1">
                <a:solidFill>
                  <a:schemeClr val="dk1">
                    <a:tint val="75000"/>
                  </a:schemeClr>
                </a:solidFill>
                <a:latin typeface="Calibri"/>
              </a:rPr>
              <a:t>‹#›</a:t>
            </a:fld>
            <a:endParaRPr lang="es-MX" sz="42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8" name="PlaceHolder 6"/>
          <p:cNvSpPr>
            <a:spLocks noGrp="1"/>
          </p:cNvSpPr>
          <p:nvPr>
            <p:ph type="dt" idx="18"/>
          </p:nvPr>
        </p:nvSpPr>
        <p:spPr>
          <a:xfrm>
            <a:off x="2227320" y="40040640"/>
            <a:ext cx="7288920" cy="22989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es-MX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es-MX" sz="1400" b="0" strike="noStrike" spc="-1">
                <a:solidFill>
                  <a:srgbClr val="000000"/>
                </a:solidFill>
                <a:latin typeface="Times New Roman"/>
              </a:rPr>
              <a:t>&lt;fecha/hora&gt;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ftr" idx="19"/>
          </p:nvPr>
        </p:nvSpPr>
        <p:spPr>
          <a:xfrm>
            <a:off x="10732320" y="40040640"/>
            <a:ext cx="10933560" cy="22989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pos="0" algn="l"/>
              </a:tabLst>
              <a:defRPr lang="es-MX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s-MX" sz="1400" b="0" strike="noStrike" spc="-1">
                <a:solidFill>
                  <a:srgbClr val="000000"/>
                </a:solidFill>
                <a:latin typeface="Times New Roman"/>
              </a:rPr>
              <a:t>&lt;pie de página&gt;</a:t>
            </a:r>
          </a:p>
        </p:txBody>
      </p:sp>
      <p:sp>
        <p:nvSpPr>
          <p:cNvPr id="33" name="PlaceHolder 2"/>
          <p:cNvSpPr>
            <a:spLocks noGrp="1"/>
          </p:cNvSpPr>
          <p:nvPr>
            <p:ph type="sldNum" idx="20"/>
          </p:nvPr>
        </p:nvSpPr>
        <p:spPr>
          <a:xfrm>
            <a:off x="22881960" y="40040640"/>
            <a:ext cx="7288920" cy="22989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pos="0" algn="l"/>
              </a:tabLst>
              <a:defRPr lang="es-CL" sz="4250" b="0" strike="noStrike" spc="-1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pos="0" algn="l"/>
              </a:tabLst>
            </a:pPr>
            <a:fld id="{06F6B2CD-C3EF-405B-AB62-A9EF6850F430}" type="slidenum">
              <a:rPr lang="es-CL" sz="4250" b="0" strike="noStrike" spc="-1">
                <a:solidFill>
                  <a:schemeClr val="dk1">
                    <a:tint val="75000"/>
                  </a:schemeClr>
                </a:solidFill>
                <a:latin typeface="Calibri"/>
              </a:rPr>
              <a:t>‹#›</a:t>
            </a:fld>
            <a:endParaRPr lang="es-MX" sz="42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dt" idx="21"/>
          </p:nvPr>
        </p:nvSpPr>
        <p:spPr>
          <a:xfrm>
            <a:off x="2227320" y="40040640"/>
            <a:ext cx="7288920" cy="22989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es-MX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es-MX" sz="1400" b="0" strike="noStrike" spc="-1">
                <a:solidFill>
                  <a:srgbClr val="000000"/>
                </a:solidFill>
                <a:latin typeface="Times New Roman"/>
              </a:rPr>
              <a:t>&lt;fecha/hora&gt;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2430000" y="7070040"/>
            <a:ext cx="27538200" cy="15039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es-MX" sz="1800" b="0" strike="noStrike" spc="-1">
                <a:solidFill>
                  <a:srgbClr val="000000"/>
                </a:solidFill>
                <a:latin typeface="Arial"/>
              </a:rPr>
              <a:t>Pulse para editar el formato del texto de título</a:t>
            </a:r>
          </a:p>
        </p:txBody>
      </p:sp>
      <p:sp>
        <p:nvSpPr>
          <p:cNvPr id="36" name="PlaceHolder 2"/>
          <p:cNvSpPr>
            <a:spLocks noGrp="1"/>
          </p:cNvSpPr>
          <p:nvPr>
            <p:ph type="ftr" idx="22"/>
          </p:nvPr>
        </p:nvSpPr>
        <p:spPr>
          <a:xfrm>
            <a:off x="10732320" y="40040640"/>
            <a:ext cx="10933560" cy="22989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pos="0" algn="l"/>
              </a:tabLst>
              <a:defRPr lang="es-MX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s-MX" sz="1400" b="0" strike="noStrike" spc="-1">
                <a:solidFill>
                  <a:srgbClr val="000000"/>
                </a:solidFill>
                <a:latin typeface="Times New Roman"/>
              </a:rPr>
              <a:t>&lt;pie de página&gt;</a:t>
            </a:r>
          </a:p>
        </p:txBody>
      </p:sp>
      <p:sp>
        <p:nvSpPr>
          <p:cNvPr id="37" name="PlaceHolder 3"/>
          <p:cNvSpPr>
            <a:spLocks noGrp="1"/>
          </p:cNvSpPr>
          <p:nvPr>
            <p:ph type="sldNum" idx="23"/>
          </p:nvPr>
        </p:nvSpPr>
        <p:spPr>
          <a:xfrm>
            <a:off x="22881960" y="40040640"/>
            <a:ext cx="7288920" cy="22989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pos="0" algn="l"/>
              </a:tabLst>
              <a:defRPr lang="es-CL" sz="4250" b="0" strike="noStrike" spc="-1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pos="0" algn="l"/>
              </a:tabLst>
            </a:pPr>
            <a:fld id="{84394D7F-2846-48EB-9D48-3329D9BCF3DC}" type="slidenum">
              <a:rPr lang="es-CL" sz="4250" b="0" strike="noStrike" spc="-1">
                <a:solidFill>
                  <a:schemeClr val="dk1">
                    <a:tint val="75000"/>
                  </a:schemeClr>
                </a:solidFill>
                <a:latin typeface="Calibri"/>
              </a:rPr>
              <a:t>‹#›</a:t>
            </a:fld>
            <a:endParaRPr lang="es-MX" sz="42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 type="dt" idx="24"/>
          </p:nvPr>
        </p:nvSpPr>
        <p:spPr>
          <a:xfrm>
            <a:off x="2227320" y="40040640"/>
            <a:ext cx="7288920" cy="22989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es-MX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es-MX" sz="1400" b="0" strike="noStrike" spc="-1">
                <a:solidFill>
                  <a:srgbClr val="000000"/>
                </a:solidFill>
                <a:latin typeface="Times New Roman"/>
              </a:rPr>
              <a:t>&lt;fecha/hora&gt;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ftr" idx="25"/>
          </p:nvPr>
        </p:nvSpPr>
        <p:spPr>
          <a:xfrm>
            <a:off x="10732320" y="40040640"/>
            <a:ext cx="10933560" cy="22989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pos="0" algn="l"/>
              </a:tabLst>
              <a:defRPr lang="es-MX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s-MX" sz="1400" b="0" strike="noStrike" spc="-1">
                <a:solidFill>
                  <a:srgbClr val="000000"/>
                </a:solidFill>
                <a:latin typeface="Times New Roman"/>
              </a:rPr>
              <a:t>&lt;pie de página&gt;</a:t>
            </a:r>
          </a:p>
        </p:txBody>
      </p:sp>
      <p:sp>
        <p:nvSpPr>
          <p:cNvPr id="41" name="PlaceHolder 2"/>
          <p:cNvSpPr>
            <a:spLocks noGrp="1"/>
          </p:cNvSpPr>
          <p:nvPr>
            <p:ph type="sldNum" idx="26"/>
          </p:nvPr>
        </p:nvSpPr>
        <p:spPr>
          <a:xfrm>
            <a:off x="22881960" y="40040640"/>
            <a:ext cx="7288920" cy="22989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pos="0" algn="l"/>
              </a:tabLst>
              <a:defRPr lang="es-CL" sz="4250" b="0" strike="noStrike" spc="-1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pos="0" algn="l"/>
              </a:tabLst>
            </a:pPr>
            <a:fld id="{DA651DC4-C4C5-4595-A8AE-3A685F450D21}" type="slidenum">
              <a:rPr lang="es-CL" sz="4250" b="0" strike="noStrike" spc="-1">
                <a:solidFill>
                  <a:schemeClr val="dk1">
                    <a:tint val="75000"/>
                  </a:schemeClr>
                </a:solidFill>
                <a:latin typeface="Calibri"/>
              </a:rPr>
              <a:t>‹#›</a:t>
            </a:fld>
            <a:endParaRPr lang="es-MX" sz="42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2" name="PlaceHolder 3"/>
          <p:cNvSpPr>
            <a:spLocks noGrp="1"/>
          </p:cNvSpPr>
          <p:nvPr>
            <p:ph type="dt" idx="27"/>
          </p:nvPr>
        </p:nvSpPr>
        <p:spPr>
          <a:xfrm>
            <a:off x="2227320" y="40040640"/>
            <a:ext cx="7288920" cy="22989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es-MX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es-MX" sz="1400" b="0" strike="noStrike" spc="-1">
                <a:solidFill>
                  <a:srgbClr val="000000"/>
                </a:solidFill>
                <a:latin typeface="Times New Roman"/>
              </a:rPr>
              <a:t>&lt;fecha/hora&gt;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wmf"/><Relationship Id="rId13" Type="http://schemas.openxmlformats.org/officeDocument/2006/relationships/image" Target="../media/image10.png"/><Relationship Id="rId3" Type="http://schemas.microsoft.com/office/2018/10/relationships/comments" Target="../comments/modernComment_100_0.xml"/><Relationship Id="rId7" Type="http://schemas.openxmlformats.org/officeDocument/2006/relationships/image" Target="../media/image4.wmf"/><Relationship Id="rId12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8.png"/><Relationship Id="rId5" Type="http://schemas.openxmlformats.org/officeDocument/2006/relationships/image" Target="../media/image2.png"/><Relationship Id="rId15" Type="http://schemas.openxmlformats.org/officeDocument/2006/relationships/hyperlink" Target="https://bmjopen.bmj.com/content/bmjopen/13/2/e067182.full.pdf?utm_source=chatgpt.com" TargetMode="External"/><Relationship Id="rId10" Type="http://schemas.openxmlformats.org/officeDocument/2006/relationships/image" Target="../media/image7.png"/><Relationship Id="rId4" Type="http://schemas.openxmlformats.org/officeDocument/2006/relationships/image" Target="../media/image1.png"/><Relationship Id="rId9" Type="http://schemas.openxmlformats.org/officeDocument/2006/relationships/image" Target="../media/image6.wmf"/><Relationship Id="rId14" Type="http://schemas.openxmlformats.org/officeDocument/2006/relationships/hyperlink" Target="https://pubmed.ncbi.nlm.nih.gov/40823214/?utm_source=chatgpt.com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upo 41"/>
          <p:cNvGrpSpPr/>
          <p:nvPr/>
        </p:nvGrpSpPr>
        <p:grpSpPr>
          <a:xfrm>
            <a:off x="0" y="-97560"/>
            <a:ext cx="32398200" cy="43297200"/>
            <a:chOff x="0" y="-97560"/>
            <a:chExt cx="32398200" cy="43297200"/>
          </a:xfrm>
        </p:grpSpPr>
        <p:grpSp>
          <p:nvGrpSpPr>
            <p:cNvPr id="56" name="Grupo 38"/>
            <p:cNvGrpSpPr/>
            <p:nvPr/>
          </p:nvGrpSpPr>
          <p:grpSpPr>
            <a:xfrm>
              <a:off x="2044080" y="40360680"/>
              <a:ext cx="28309680" cy="2838960"/>
              <a:chOff x="2044080" y="40360680"/>
              <a:chExt cx="28309680" cy="2838960"/>
            </a:xfrm>
          </p:grpSpPr>
          <p:pic>
            <p:nvPicPr>
              <p:cNvPr id="57" name="Marcador de contenido 6"/>
              <p:cNvPicPr/>
              <p:nvPr/>
            </p:nvPicPr>
            <p:blipFill>
              <a:blip r:embed="rId4"/>
              <a:srcRect b="53429"/>
              <a:stretch/>
            </p:blipFill>
            <p:spPr>
              <a:xfrm>
                <a:off x="2044080" y="40457160"/>
                <a:ext cx="18529200" cy="274248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58" name="Marcador de contenido 6"/>
              <p:cNvPicPr/>
              <p:nvPr/>
            </p:nvPicPr>
            <p:blipFill>
              <a:blip r:embed="rId4"/>
              <a:srcRect t="50459" r="62735" b="2970"/>
              <a:stretch/>
            </p:blipFill>
            <p:spPr>
              <a:xfrm>
                <a:off x="23449680" y="40360680"/>
                <a:ext cx="6904080" cy="2742480"/>
              </a:xfrm>
              <a:prstGeom prst="rect">
                <a:avLst/>
              </a:prstGeom>
              <a:ln w="0">
                <a:noFill/>
              </a:ln>
            </p:spPr>
          </p:pic>
        </p:grpSp>
        <p:sp>
          <p:nvSpPr>
            <p:cNvPr id="59" name="Rectángulo 17"/>
            <p:cNvSpPr/>
            <p:nvPr/>
          </p:nvSpPr>
          <p:spPr>
            <a:xfrm>
              <a:off x="0" y="-97560"/>
              <a:ext cx="32398200" cy="39546360"/>
            </a:xfrm>
            <a:prstGeom prst="rect">
              <a:avLst/>
            </a:prstGeom>
            <a:solidFill>
              <a:srgbClr val="003C5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 defTabSz="457200">
                <a:lnSpc>
                  <a:spcPct val="100000"/>
                </a:lnSpc>
              </a:pPr>
              <a:endParaRPr lang="es-CL" sz="1800" b="0" strike="noStrike" spc="-1">
                <a:solidFill>
                  <a:schemeClr val="lt1"/>
                </a:solidFill>
                <a:latin typeface="Calibri"/>
              </a:endParaRPr>
            </a:p>
          </p:txBody>
        </p:sp>
        <p:pic>
          <p:nvPicPr>
            <p:cNvPr id="60" name="Imagen 19"/>
            <p:cNvPicPr/>
            <p:nvPr/>
          </p:nvPicPr>
          <p:blipFill>
            <a:blip r:embed="rId5"/>
            <a:srcRect l="4612" r="22086"/>
            <a:stretch/>
          </p:blipFill>
          <p:spPr>
            <a:xfrm>
              <a:off x="0" y="15239880"/>
              <a:ext cx="32398200" cy="249922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61" name="Rectángulo 39"/>
            <p:cNvSpPr/>
            <p:nvPr/>
          </p:nvSpPr>
          <p:spPr>
            <a:xfrm>
              <a:off x="0" y="15131520"/>
              <a:ext cx="32398200" cy="5085360"/>
            </a:xfrm>
            <a:prstGeom prst="rect">
              <a:avLst/>
            </a:prstGeom>
            <a:gradFill rotWithShape="0">
              <a:gsLst>
                <a:gs pos="0">
                  <a:srgbClr val="003C58"/>
                </a:gs>
                <a:gs pos="100000">
                  <a:srgbClr val="003C58">
                    <a:alpha val="0"/>
                  </a:srgbClr>
                </a:gs>
              </a:gsLst>
              <a:lin ang="540000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 defTabSz="457200">
                <a:lnSpc>
                  <a:spcPct val="100000"/>
                </a:lnSpc>
              </a:pPr>
              <a:endParaRPr lang="es-CL" sz="1800" b="0" strike="noStrike" spc="-1">
                <a:solidFill>
                  <a:schemeClr val="lt1"/>
                </a:solidFill>
                <a:latin typeface="Calibri"/>
              </a:endParaRPr>
            </a:p>
          </p:txBody>
        </p:sp>
        <p:grpSp>
          <p:nvGrpSpPr>
            <p:cNvPr id="62" name="Grupo 2"/>
            <p:cNvGrpSpPr/>
            <p:nvPr/>
          </p:nvGrpSpPr>
          <p:grpSpPr>
            <a:xfrm>
              <a:off x="17927280" y="258840"/>
              <a:ext cx="13134600" cy="3183480"/>
              <a:chOff x="17927280" y="258840"/>
              <a:chExt cx="13134600" cy="3183480"/>
            </a:xfrm>
          </p:grpSpPr>
          <p:pic>
            <p:nvPicPr>
              <p:cNvPr id="63" name="Imagen 4"/>
              <p:cNvPicPr/>
              <p:nvPr/>
            </p:nvPicPr>
            <p:blipFill>
              <a:blip r:embed="rId6"/>
              <a:srcRect r="64555"/>
              <a:stretch/>
            </p:blipFill>
            <p:spPr>
              <a:xfrm>
                <a:off x="28025640" y="258840"/>
                <a:ext cx="3036240" cy="318348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64" name="Imagen 11"/>
              <p:cNvPicPr/>
              <p:nvPr/>
            </p:nvPicPr>
            <p:blipFill>
              <a:blip r:embed="rId7"/>
              <a:stretch/>
            </p:blipFill>
            <p:spPr>
              <a:xfrm>
                <a:off x="17927280" y="922320"/>
                <a:ext cx="10071360" cy="1753920"/>
              </a:xfrm>
              <a:prstGeom prst="rect">
                <a:avLst/>
              </a:prstGeom>
              <a:ln w="0">
                <a:noFill/>
              </a:ln>
            </p:spPr>
          </p:pic>
        </p:grpSp>
        <p:grpSp>
          <p:nvGrpSpPr>
            <p:cNvPr id="65" name="Grupo 12"/>
            <p:cNvGrpSpPr/>
            <p:nvPr/>
          </p:nvGrpSpPr>
          <p:grpSpPr>
            <a:xfrm>
              <a:off x="1675080" y="694800"/>
              <a:ext cx="7522920" cy="2467800"/>
              <a:chOff x="1675080" y="694800"/>
              <a:chExt cx="7522920" cy="2467800"/>
            </a:xfrm>
          </p:grpSpPr>
          <p:pic>
            <p:nvPicPr>
              <p:cNvPr id="66" name="Imagen 13"/>
              <p:cNvPicPr/>
              <p:nvPr/>
            </p:nvPicPr>
            <p:blipFill>
              <a:blip r:embed="rId8"/>
              <a:stretch/>
            </p:blipFill>
            <p:spPr>
              <a:xfrm>
                <a:off x="1675080" y="694800"/>
                <a:ext cx="4651920" cy="224820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67" name="Imagen 14"/>
              <p:cNvPicPr/>
              <p:nvPr/>
            </p:nvPicPr>
            <p:blipFill>
              <a:blip r:embed="rId9"/>
              <a:stretch/>
            </p:blipFill>
            <p:spPr>
              <a:xfrm>
                <a:off x="6889680" y="967680"/>
                <a:ext cx="2308320" cy="2194920"/>
              </a:xfrm>
              <a:prstGeom prst="rect">
                <a:avLst/>
              </a:prstGeom>
              <a:ln w="0">
                <a:noFill/>
              </a:ln>
            </p:spPr>
          </p:pic>
        </p:grpSp>
      </p:grpSp>
      <p:sp>
        <p:nvSpPr>
          <p:cNvPr id="68" name="Título 1"/>
          <p:cNvSpPr/>
          <p:nvPr/>
        </p:nvSpPr>
        <p:spPr>
          <a:xfrm>
            <a:off x="2181600" y="9113400"/>
            <a:ext cx="19758240" cy="3412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rmAutofit/>
          </a:bodyPr>
          <a:lstStyle/>
          <a:p>
            <a:pPr algn="ctr" defTabSz="3240000">
              <a:lnSpc>
                <a:spcPct val="90000"/>
              </a:lnSpc>
            </a:pPr>
            <a:endParaRPr lang="es-CL" sz="21260" b="0" strike="noStrike" spc="-1">
              <a:solidFill>
                <a:schemeClr val="dk1"/>
              </a:solidFill>
              <a:latin typeface="Calibri Light"/>
            </a:endParaRPr>
          </a:p>
        </p:txBody>
      </p:sp>
      <p:sp>
        <p:nvSpPr>
          <p:cNvPr id="69" name="Título 1"/>
          <p:cNvSpPr/>
          <p:nvPr/>
        </p:nvSpPr>
        <p:spPr>
          <a:xfrm>
            <a:off x="541080" y="20550488"/>
            <a:ext cx="15410902" cy="936000"/>
          </a:xfrm>
          <a:prstGeom prst="rect">
            <a:avLst/>
          </a:prstGeom>
          <a:solidFill>
            <a:srgbClr val="378389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3240000">
              <a:lnSpc>
                <a:spcPct val="90000"/>
              </a:lnSpc>
            </a:pPr>
            <a:r>
              <a:rPr lang="es-CL" sz="7000" b="1" strike="noStrike" spc="-1" dirty="0">
                <a:solidFill>
                  <a:schemeClr val="lt1"/>
                </a:solidFill>
                <a:latin typeface="Arial"/>
              </a:rPr>
              <a:t>Resultados</a:t>
            </a:r>
            <a:endParaRPr lang="es-MX" sz="7000" b="0" strike="noStrike" spc="-1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70" name="Marcador de contenido 2"/>
          <p:cNvSpPr/>
          <p:nvPr/>
        </p:nvSpPr>
        <p:spPr>
          <a:xfrm>
            <a:off x="556559" y="14984132"/>
            <a:ext cx="15395153" cy="5566356"/>
          </a:xfrm>
          <a:prstGeom prst="rect">
            <a:avLst/>
          </a:prstGeom>
          <a:solidFill>
            <a:schemeClr val="bg1">
              <a:alpha val="80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numCol="2" anchor="t">
            <a:noAutofit/>
          </a:bodyPr>
          <a:lstStyle/>
          <a:p>
            <a:pPr marL="457200" indent="-457200" algn="just" defTabSz="3240000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es-CL" sz="3000" b="0" strike="noStrike" spc="-1" dirty="0">
                <a:solidFill>
                  <a:srgbClr val="2D2E33"/>
                </a:solidFill>
                <a:latin typeface="Arial"/>
              </a:rPr>
              <a:t>Cohorte retrospectiva poblacional: 1.312 adultos en TUS-SENDA en situación de calle (2011–2020), vinculados al registro de defunciones mediante RUN encriptado.</a:t>
            </a:r>
            <a:endParaRPr lang="es-MX" sz="3000" b="0" strike="noStrike" spc="-1" dirty="0">
              <a:solidFill>
                <a:srgbClr val="000000"/>
              </a:solidFill>
              <a:latin typeface="Arial"/>
            </a:endParaRPr>
          </a:p>
          <a:p>
            <a:pPr marL="457200" indent="-457200" algn="just" defTabSz="3240000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es-CL" sz="3000" b="0" strike="noStrike" spc="-1" dirty="0">
                <a:solidFill>
                  <a:srgbClr val="2D2E33"/>
                </a:solidFill>
                <a:latin typeface="Arial"/>
              </a:rPr>
              <a:t>Comparaciones fallecidos vs. no fallecidos: tablas, χ² y t; tamaño de efecto por diferencia de medias estandarizadas (DME).</a:t>
            </a:r>
            <a:endParaRPr lang="es-MX" sz="3000" b="0" strike="noStrike" spc="-1" dirty="0">
              <a:solidFill>
                <a:srgbClr val="000000"/>
              </a:solidFill>
              <a:latin typeface="Arial"/>
            </a:endParaRPr>
          </a:p>
          <a:p>
            <a:pPr marL="457200" indent="-457200" algn="just" defTabSz="3240000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es-CL" sz="3000" b="0" strike="noStrike" spc="-1" dirty="0">
                <a:solidFill>
                  <a:srgbClr val="2D2E33"/>
                </a:solidFill>
                <a:latin typeface="Arial"/>
              </a:rPr>
              <a:t>Razones de mortalidad estandarizadas (RME) usando tasas nacionales por sexo/edad </a:t>
            </a:r>
            <a:r>
              <a:rPr lang="es-CL" sz="3000" spc="-1" dirty="0">
                <a:solidFill>
                  <a:srgbClr val="2D2E33"/>
                </a:solidFill>
                <a:latin typeface="Arial"/>
              </a:rPr>
              <a:t>para </a:t>
            </a:r>
            <a:r>
              <a:rPr lang="es-CL" sz="3000" b="0" strike="noStrike" spc="-1" dirty="0">
                <a:solidFill>
                  <a:srgbClr val="2D2E33"/>
                </a:solidFill>
                <a:latin typeface="Arial"/>
              </a:rPr>
              <a:t>ajustar por diferencias de estructura de sexo/edad (Figura 1)</a:t>
            </a:r>
            <a:r>
              <a:rPr lang="es-CL" sz="3000" spc="-1" dirty="0">
                <a:solidFill>
                  <a:srgbClr val="2D2E33"/>
                </a:solidFill>
                <a:latin typeface="Arial"/>
              </a:rPr>
              <a:t> (4-5).</a:t>
            </a:r>
            <a:endParaRPr lang="es-CL" sz="3000" b="0" strike="noStrike" spc="-1" dirty="0">
              <a:solidFill>
                <a:srgbClr val="2D2E33"/>
              </a:solidFill>
              <a:latin typeface="Arial"/>
            </a:endParaRPr>
          </a:p>
          <a:p>
            <a:pPr marL="914400" lvl="1" indent="-457200" algn="just" defTabSz="3240000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es-CL" sz="3000" spc="-1" dirty="0">
                <a:solidFill>
                  <a:srgbClr val="2D2E33"/>
                </a:solidFill>
                <a:latin typeface="Arial"/>
              </a:rPr>
              <a:t>Tasas por 100 años-persona (AP)</a:t>
            </a:r>
            <a:endParaRPr lang="es-CL" sz="3000" b="0" strike="noStrike" spc="-1" dirty="0">
              <a:solidFill>
                <a:srgbClr val="2D2E33"/>
              </a:solidFill>
              <a:latin typeface="Arial"/>
            </a:endParaRPr>
          </a:p>
          <a:p>
            <a:pPr marL="914400" lvl="1" indent="-457200" algn="just" defTabSz="3240000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es-CL" sz="3000" b="0" strike="noStrike" spc="-1" dirty="0">
                <a:solidFill>
                  <a:srgbClr val="2D2E33"/>
                </a:solidFill>
                <a:latin typeface="Arial"/>
              </a:rPr>
              <a:t>Totales, por causas, edad y sexo</a:t>
            </a:r>
          </a:p>
          <a:p>
            <a:pPr marL="914400" lvl="1" indent="-457200" algn="just" defTabSz="3240000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es-CL" sz="3000" b="0" strike="noStrike" spc="-1" dirty="0">
                <a:solidFill>
                  <a:srgbClr val="2D2E33"/>
                </a:solidFill>
                <a:latin typeface="Arial"/>
              </a:rPr>
              <a:t>Por Región (al 2015), mediante suavizamiento por adyacencia regional y dispersión, modelo Poisson, BYM2</a:t>
            </a:r>
            <a:endParaRPr lang="es-CL" sz="3000" spc="-1" dirty="0">
              <a:solidFill>
                <a:srgbClr val="2D2E33"/>
              </a:solidFill>
              <a:latin typeface="Arial"/>
            </a:endParaRPr>
          </a:p>
          <a:p>
            <a:pPr marL="457200" indent="-457200" algn="just" defTabSz="3240000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es-CL" sz="3000" b="0" strike="noStrike" spc="-1" dirty="0">
                <a:solidFill>
                  <a:srgbClr val="2D2E33"/>
                </a:solidFill>
                <a:latin typeface="Arial"/>
              </a:rPr>
              <a:t>Supervivencia relativa a 1, 3, 5 y 7 años (método de </a:t>
            </a:r>
            <a:r>
              <a:rPr lang="es-CL" sz="3000" b="0" i="1" strike="noStrike" spc="-1" dirty="0" err="1">
                <a:solidFill>
                  <a:srgbClr val="2D2E33"/>
                </a:solidFill>
                <a:latin typeface="Arial"/>
              </a:rPr>
              <a:t>Hakulinen</a:t>
            </a:r>
            <a:r>
              <a:rPr lang="es-CL" sz="3000" b="0" strike="noStrike" spc="-1" dirty="0">
                <a:solidFill>
                  <a:srgbClr val="2D2E33"/>
                </a:solidFill>
                <a:latin typeface="Arial"/>
              </a:rPr>
              <a:t>), ajustada por edad, sexo y año de ingreso, con años-persona (</a:t>
            </a:r>
            <a:r>
              <a:rPr lang="es-CL" sz="3000" b="0" i="1" strike="noStrike" spc="-1" dirty="0" err="1">
                <a:solidFill>
                  <a:srgbClr val="2D2E33"/>
                </a:solidFill>
                <a:latin typeface="Arial"/>
              </a:rPr>
              <a:t>relsurv</a:t>
            </a:r>
            <a:r>
              <a:rPr lang="es-CL" sz="3000" b="0" strike="noStrike" spc="-1" dirty="0">
                <a:solidFill>
                  <a:srgbClr val="2D2E33"/>
                </a:solidFill>
                <a:latin typeface="Arial"/>
              </a:rPr>
              <a:t>) (6).</a:t>
            </a:r>
          </a:p>
        </p:txBody>
      </p:sp>
      <p:sp>
        <p:nvSpPr>
          <p:cNvPr id="71" name="Marcador de contenido 2"/>
          <p:cNvSpPr/>
          <p:nvPr/>
        </p:nvSpPr>
        <p:spPr>
          <a:xfrm>
            <a:off x="586080" y="21495248"/>
            <a:ext cx="15365120" cy="5652000"/>
          </a:xfrm>
          <a:prstGeom prst="rect">
            <a:avLst/>
          </a:prstGeom>
          <a:solidFill>
            <a:schemeClr val="bg1">
              <a:alpha val="80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numCol="2" spcCol="0" anchor="t">
            <a:noAutofit/>
          </a:bodyPr>
          <a:lstStyle/>
          <a:p>
            <a:pPr marL="457200" indent="-457200" algn="just" defTabSz="3240000">
              <a:lnSpc>
                <a:spcPct val="90000"/>
              </a:lnSpc>
              <a:spcBef>
                <a:spcPts val="2001"/>
              </a:spcBef>
              <a:buClr>
                <a:srgbClr val="2D2E33"/>
              </a:buClr>
              <a:buFont typeface="OpenSymbol"/>
              <a:buChar char="-"/>
            </a:pPr>
            <a:r>
              <a:rPr lang="es-CL" sz="3000" b="1" strike="noStrike" spc="-1" dirty="0">
                <a:solidFill>
                  <a:srgbClr val="2D2E33"/>
                </a:solidFill>
                <a:latin typeface="Arial"/>
              </a:rPr>
              <a:t>Descriptivos</a:t>
            </a:r>
            <a:r>
              <a:rPr lang="es-CL" sz="3000" b="0" strike="noStrike" spc="-1" dirty="0">
                <a:solidFill>
                  <a:srgbClr val="2D2E33"/>
                </a:solidFill>
                <a:latin typeface="Arial"/>
              </a:rPr>
              <a:t>: 88% hombres; 43±10.5 años; ~5 años en situación de calle; 40% ≤ educación básica. </a:t>
            </a:r>
            <a:r>
              <a:rPr lang="es-CL" sz="3000" b="0" strike="noStrike" spc="-1" dirty="0" err="1">
                <a:solidFill>
                  <a:srgbClr val="2D2E33"/>
                </a:solidFill>
                <a:latin typeface="Arial"/>
              </a:rPr>
              <a:t>Sust</a:t>
            </a:r>
            <a:r>
              <a:rPr lang="es-CL" sz="3000" b="0" strike="noStrike" spc="-1" dirty="0">
                <a:solidFill>
                  <a:srgbClr val="2D2E33"/>
                </a:solidFill>
                <a:latin typeface="Arial"/>
              </a:rPr>
              <a:t>. Primaria: alcohol 52%, pasta base 42%; 63% policonsumo; 64% comorbilidad mental. Fallecidos 13% (n=172): 87% sus. principal, alcohol; menor policonsumo, </a:t>
            </a:r>
            <a:r>
              <a:rPr lang="es-CL" sz="3000" b="0" strike="noStrike" spc="-1" dirty="0" err="1">
                <a:solidFill>
                  <a:srgbClr val="2D2E33"/>
                </a:solidFill>
                <a:latin typeface="Arial"/>
              </a:rPr>
              <a:t>niv</a:t>
            </a:r>
            <a:r>
              <a:rPr lang="es-CL" sz="3000" b="0" strike="noStrike" spc="-1" dirty="0">
                <a:solidFill>
                  <a:srgbClr val="2D2E33"/>
                </a:solidFill>
                <a:latin typeface="Arial"/>
              </a:rPr>
              <a:t>. Educacional y reportan haber estado trabajando (p&lt;0.01; DME&gt;0.20).</a:t>
            </a:r>
            <a:endParaRPr lang="es-MX" sz="3000" b="0" strike="noStrike" spc="-1" dirty="0">
              <a:solidFill>
                <a:srgbClr val="000000"/>
              </a:solidFill>
              <a:latin typeface="Arial"/>
            </a:endParaRPr>
          </a:p>
          <a:p>
            <a:pPr marL="457200" indent="-457200" algn="just" defTabSz="3240000">
              <a:lnSpc>
                <a:spcPct val="90000"/>
              </a:lnSpc>
              <a:spcBef>
                <a:spcPts val="2001"/>
              </a:spcBef>
              <a:buClr>
                <a:srgbClr val="2D2E33"/>
              </a:buClr>
              <a:buFont typeface="OpenSymbol"/>
              <a:buChar char="-"/>
            </a:pPr>
            <a:r>
              <a:rPr lang="es-CL" sz="3000" b="1" strike="noStrike" spc="-1" dirty="0">
                <a:solidFill>
                  <a:srgbClr val="2D2E33"/>
                </a:solidFill>
                <a:latin typeface="Arial"/>
              </a:rPr>
              <a:t>Figura 2</a:t>
            </a:r>
            <a:r>
              <a:rPr lang="es-CL" sz="3000" b="0" strike="noStrike" spc="-1" dirty="0">
                <a:solidFill>
                  <a:srgbClr val="2D2E33"/>
                </a:solidFill>
                <a:latin typeface="Arial"/>
              </a:rPr>
              <a:t>. La mortalidad observada es 7,4 veces superior a la esperada. Se observan variaciones por edad y sexo(*).</a:t>
            </a:r>
            <a:endParaRPr lang="es-MX" sz="3000" b="0" strike="noStrike" spc="-1" dirty="0">
              <a:solidFill>
                <a:srgbClr val="000000"/>
              </a:solidFill>
              <a:latin typeface="Arial"/>
            </a:endParaRPr>
          </a:p>
          <a:p>
            <a:pPr marL="457200" indent="-457200" algn="just" defTabSz="3240000">
              <a:lnSpc>
                <a:spcPct val="90000"/>
              </a:lnSpc>
              <a:spcBef>
                <a:spcPts val="2001"/>
              </a:spcBef>
              <a:buClr>
                <a:srgbClr val="2D2E33"/>
              </a:buClr>
              <a:buFont typeface="OpenSymbol"/>
              <a:buChar char="-"/>
            </a:pPr>
            <a:r>
              <a:rPr lang="es-CL" sz="3000" b="1" strike="noStrike" spc="-1" dirty="0">
                <a:solidFill>
                  <a:srgbClr val="2D2E33"/>
                </a:solidFill>
                <a:latin typeface="Arial"/>
              </a:rPr>
              <a:t>Figura 3</a:t>
            </a:r>
            <a:r>
              <a:rPr lang="es-CL" sz="3000" b="0" strike="noStrike" spc="-1" dirty="0">
                <a:solidFill>
                  <a:srgbClr val="2D2E33"/>
                </a:solidFill>
                <a:latin typeface="Arial"/>
              </a:rPr>
              <a:t>. Regiones con mayor incidencia: Atacama (94 x 100 AP); La Araucanía (92 x100 AP); Los Lagos (82 x100 AP); Magallanes (65 x100 AP), aunque el exceso de mortalidad es mayor en R. de Atacama, Los Lagos y Magallanes.</a:t>
            </a:r>
            <a:endParaRPr lang="es-MX" sz="3000" b="0" strike="noStrike" spc="-1" dirty="0">
              <a:solidFill>
                <a:srgbClr val="000000"/>
              </a:solidFill>
              <a:latin typeface="Arial"/>
            </a:endParaRPr>
          </a:p>
          <a:p>
            <a:pPr marL="457200" indent="-457200" algn="just" defTabSz="3240000">
              <a:lnSpc>
                <a:spcPct val="90000"/>
              </a:lnSpc>
              <a:spcBef>
                <a:spcPts val="2001"/>
              </a:spcBef>
              <a:buClr>
                <a:srgbClr val="2D2E33"/>
              </a:buClr>
              <a:buFont typeface="OpenSymbol"/>
              <a:buChar char="-"/>
            </a:pPr>
            <a:r>
              <a:rPr lang="es-CL" sz="3000" b="1" strike="noStrike" spc="-1" dirty="0">
                <a:solidFill>
                  <a:srgbClr val="2D2E33"/>
                </a:solidFill>
                <a:latin typeface="Arial"/>
              </a:rPr>
              <a:t>Figura 4</a:t>
            </a:r>
            <a:r>
              <a:rPr lang="es-CL" sz="3000" b="0" strike="noStrike" spc="-1" dirty="0">
                <a:solidFill>
                  <a:srgbClr val="2D2E33"/>
                </a:solidFill>
                <a:latin typeface="Arial"/>
              </a:rPr>
              <a:t>. La supervivencia relativa fue de 0,98 (IC 95%: 0.97-0.99) al año, 0.93 (0,91-0,94) , 0.86 (0,83-0,88) y 0.81 (0,77-0,85) a los 3. 5 y 7 años. Alta mortalidad (primeros 90 días desde la admisión), seguida de un exceso de riesgo decreciente y constante.</a:t>
            </a:r>
            <a:endParaRPr lang="es-MX" sz="30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Marcador de contenido 2"/>
          <p:cNvSpPr/>
          <p:nvPr/>
        </p:nvSpPr>
        <p:spPr>
          <a:xfrm>
            <a:off x="76320" y="37815548"/>
            <a:ext cx="32398200" cy="2331615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numCol="3" spcCol="0" anchor="ctr">
            <a:noAutofit/>
          </a:bodyPr>
          <a:lstStyle/>
          <a:p>
            <a:pPr marL="514440" indent="-514440" defTabSz="3240000">
              <a:lnSpc>
                <a:spcPct val="90000"/>
              </a:lnSpc>
              <a:spcBef>
                <a:spcPts val="601"/>
              </a:spcBef>
              <a:buClr>
                <a:srgbClr val="FFFFFF"/>
              </a:buClr>
              <a:buFont typeface="Arial"/>
              <a:buAutoNum type="arabicParenR"/>
            </a:pPr>
            <a:r>
              <a:rPr lang="es-MX" sz="2800" b="0" strike="noStrike" spc="-1" dirty="0">
                <a:solidFill>
                  <a:schemeClr val="lt1"/>
                </a:solidFill>
                <a:latin typeface="Arial"/>
              </a:rPr>
              <a:t>Kline et al. </a:t>
            </a:r>
            <a:r>
              <a:rPr lang="es-MX" sz="2800" b="0" strike="noStrike" spc="-1" dirty="0" err="1">
                <a:solidFill>
                  <a:schemeClr val="lt1"/>
                </a:solidFill>
                <a:latin typeface="Arial"/>
              </a:rPr>
              <a:t>Frontiers</a:t>
            </a:r>
            <a:r>
              <a:rPr lang="es-MX" sz="2800" b="0" strike="noStrike" spc="-1" dirty="0">
                <a:solidFill>
                  <a:schemeClr val="lt1"/>
                </a:solidFill>
                <a:latin typeface="Arial"/>
              </a:rPr>
              <a:t> in </a:t>
            </a:r>
            <a:r>
              <a:rPr lang="es-MX" sz="2800" b="0" strike="noStrike" spc="-1" dirty="0" err="1">
                <a:solidFill>
                  <a:schemeClr val="lt1"/>
                </a:solidFill>
                <a:latin typeface="Arial"/>
              </a:rPr>
              <a:t>Public</a:t>
            </a:r>
            <a:r>
              <a:rPr lang="es-MX" sz="2800" b="0" strike="noStrike" spc="-1" dirty="0">
                <a:solidFill>
                  <a:schemeClr val="lt1"/>
                </a:solidFill>
                <a:latin typeface="Arial"/>
              </a:rPr>
              <a:t> </a:t>
            </a:r>
            <a:r>
              <a:rPr lang="es-MX" sz="2800" b="0" strike="noStrike" spc="-1" dirty="0" err="1">
                <a:solidFill>
                  <a:schemeClr val="lt1"/>
                </a:solidFill>
                <a:latin typeface="Arial"/>
              </a:rPr>
              <a:t>Health</a:t>
            </a:r>
            <a:r>
              <a:rPr lang="es-MX" sz="2800" b="0" strike="noStrike" spc="-1" dirty="0">
                <a:solidFill>
                  <a:schemeClr val="lt1"/>
                </a:solidFill>
                <a:latin typeface="Arial"/>
              </a:rPr>
              <a:t>. 2025. 10.3389/fpubh.2025.1623385. </a:t>
            </a:r>
          </a:p>
          <a:p>
            <a:pPr marL="514440" indent="-514440" defTabSz="3240000">
              <a:lnSpc>
                <a:spcPct val="90000"/>
              </a:lnSpc>
              <a:spcBef>
                <a:spcPts val="601"/>
              </a:spcBef>
              <a:buClr>
                <a:srgbClr val="FFFFFF"/>
              </a:buClr>
              <a:buFont typeface="Arial"/>
              <a:buAutoNum type="arabicParenR"/>
            </a:pPr>
            <a:r>
              <a:rPr lang="es-MX" sz="2800" b="0" strike="noStrike" spc="-1" dirty="0" err="1">
                <a:solidFill>
                  <a:schemeClr val="lt1"/>
                </a:solidFill>
                <a:latin typeface="Arial"/>
              </a:rPr>
              <a:t>Heerde</a:t>
            </a:r>
            <a:r>
              <a:rPr lang="es-MX" sz="2800" b="0" strike="noStrike" spc="-1" dirty="0">
                <a:solidFill>
                  <a:schemeClr val="lt1"/>
                </a:solidFill>
                <a:latin typeface="Arial"/>
              </a:rPr>
              <a:t> et al. BMJ Open. 2023. 10.1136/bmjopen-2022-067182. </a:t>
            </a:r>
          </a:p>
          <a:p>
            <a:pPr marL="514440" indent="-514440" defTabSz="3240000">
              <a:lnSpc>
                <a:spcPct val="90000"/>
              </a:lnSpc>
              <a:spcBef>
                <a:spcPts val="601"/>
              </a:spcBef>
              <a:buClr>
                <a:srgbClr val="FFFFFF"/>
              </a:buClr>
              <a:buFont typeface="Arial"/>
              <a:buAutoNum type="arabicParenR"/>
            </a:pPr>
            <a:r>
              <a:rPr lang="es-MX" sz="2800" b="0" strike="noStrike" spc="-1" dirty="0" err="1">
                <a:solidFill>
                  <a:schemeClr val="lt1"/>
                </a:solidFill>
                <a:latin typeface="Arial"/>
              </a:rPr>
              <a:t>Vuillermoz</a:t>
            </a:r>
            <a:r>
              <a:rPr lang="es-MX" sz="2800" b="0" strike="noStrike" spc="-1" dirty="0">
                <a:solidFill>
                  <a:schemeClr val="lt1"/>
                </a:solidFill>
                <a:latin typeface="Arial"/>
              </a:rPr>
              <a:t> et al. </a:t>
            </a:r>
            <a:r>
              <a:rPr lang="es-MX" sz="2800" b="0" strike="noStrike" spc="-1" dirty="0" err="1">
                <a:solidFill>
                  <a:schemeClr val="lt1"/>
                </a:solidFill>
                <a:latin typeface="Arial"/>
              </a:rPr>
              <a:t>European</a:t>
            </a:r>
            <a:r>
              <a:rPr lang="es-MX" sz="2800" b="0" strike="noStrike" spc="-1" dirty="0">
                <a:solidFill>
                  <a:schemeClr val="lt1"/>
                </a:solidFill>
                <a:latin typeface="Arial"/>
              </a:rPr>
              <a:t> </a:t>
            </a:r>
            <a:r>
              <a:rPr lang="es-MX" sz="2800" b="0" strike="noStrike" spc="-1" dirty="0" err="1">
                <a:solidFill>
                  <a:schemeClr val="lt1"/>
                </a:solidFill>
                <a:latin typeface="Arial"/>
              </a:rPr>
              <a:t>Journal</a:t>
            </a:r>
            <a:r>
              <a:rPr lang="es-MX" sz="2800" b="0" strike="noStrike" spc="-1" dirty="0">
                <a:solidFill>
                  <a:schemeClr val="lt1"/>
                </a:solidFill>
                <a:latin typeface="Arial"/>
              </a:rPr>
              <a:t> </a:t>
            </a:r>
            <a:r>
              <a:rPr lang="es-MX" sz="2800" b="0" strike="noStrike" spc="-1" dirty="0" err="1">
                <a:solidFill>
                  <a:schemeClr val="lt1"/>
                </a:solidFill>
                <a:latin typeface="Arial"/>
              </a:rPr>
              <a:t>of</a:t>
            </a:r>
            <a:r>
              <a:rPr lang="es-MX" sz="2800" b="0" strike="noStrike" spc="-1" dirty="0">
                <a:solidFill>
                  <a:schemeClr val="lt1"/>
                </a:solidFill>
                <a:latin typeface="Arial"/>
              </a:rPr>
              <a:t> </a:t>
            </a:r>
            <a:r>
              <a:rPr lang="es-MX" sz="2800" b="0" strike="noStrike" spc="-1" dirty="0" err="1">
                <a:solidFill>
                  <a:schemeClr val="lt1"/>
                </a:solidFill>
                <a:latin typeface="Arial"/>
              </a:rPr>
              <a:t>Public</a:t>
            </a:r>
            <a:r>
              <a:rPr lang="es-MX" sz="2800" b="0" strike="noStrike" spc="-1" dirty="0">
                <a:solidFill>
                  <a:schemeClr val="lt1"/>
                </a:solidFill>
                <a:latin typeface="Arial"/>
              </a:rPr>
              <a:t> </a:t>
            </a:r>
            <a:r>
              <a:rPr lang="es-MX" sz="2800" b="0" strike="noStrike" spc="-1" dirty="0" err="1">
                <a:solidFill>
                  <a:schemeClr val="lt1"/>
                </a:solidFill>
                <a:latin typeface="Arial"/>
              </a:rPr>
              <a:t>Health</a:t>
            </a:r>
            <a:r>
              <a:rPr lang="es-MX" sz="2800" b="0" strike="noStrike" spc="-1" dirty="0">
                <a:solidFill>
                  <a:schemeClr val="lt1"/>
                </a:solidFill>
                <a:latin typeface="Arial"/>
              </a:rPr>
              <a:t>. 2016. 10.1093/</a:t>
            </a:r>
            <a:r>
              <a:rPr lang="es-MX" sz="2800" b="0" strike="noStrike" spc="-1" dirty="0" err="1">
                <a:solidFill>
                  <a:schemeClr val="lt1"/>
                </a:solidFill>
                <a:latin typeface="Arial"/>
              </a:rPr>
              <a:t>eurpub</a:t>
            </a:r>
            <a:r>
              <a:rPr lang="es-MX" sz="2800" b="0" strike="noStrike" spc="-1" dirty="0">
                <a:solidFill>
                  <a:schemeClr val="lt1"/>
                </a:solidFill>
                <a:latin typeface="Arial"/>
              </a:rPr>
              <a:t>/ckw083. </a:t>
            </a:r>
          </a:p>
          <a:p>
            <a:pPr marL="514440" indent="-514440" defTabSz="3240000">
              <a:lnSpc>
                <a:spcPct val="90000"/>
              </a:lnSpc>
              <a:spcBef>
                <a:spcPts val="601"/>
              </a:spcBef>
              <a:buClr>
                <a:srgbClr val="FFFFFF"/>
              </a:buClr>
              <a:buFont typeface="Arial"/>
              <a:buAutoNum type="arabicParenR"/>
            </a:pPr>
            <a:r>
              <a:rPr lang="es-MX" sz="2800" b="0" strike="noStrike" spc="-1" dirty="0" err="1">
                <a:solidFill>
                  <a:schemeClr val="lt1"/>
                </a:solidFill>
                <a:latin typeface="Arial"/>
              </a:rPr>
              <a:t>Szklo</a:t>
            </a:r>
            <a:r>
              <a:rPr lang="es-MX" sz="2800" b="0" strike="noStrike" spc="-1" dirty="0">
                <a:solidFill>
                  <a:schemeClr val="lt1"/>
                </a:solidFill>
                <a:latin typeface="Arial"/>
              </a:rPr>
              <a:t> et al. Jones &amp; Bartlett </a:t>
            </a:r>
            <a:r>
              <a:rPr lang="es-MX" sz="2800" b="0" strike="noStrike" spc="-1" dirty="0" err="1">
                <a:solidFill>
                  <a:schemeClr val="lt1"/>
                </a:solidFill>
                <a:latin typeface="Arial"/>
              </a:rPr>
              <a:t>Learning</a:t>
            </a:r>
            <a:r>
              <a:rPr lang="es-MX" sz="2800" b="0" strike="noStrike" spc="-1" dirty="0">
                <a:solidFill>
                  <a:schemeClr val="lt1"/>
                </a:solidFill>
                <a:latin typeface="Arial"/>
              </a:rPr>
              <a:t>. 2019.</a:t>
            </a:r>
          </a:p>
          <a:p>
            <a:pPr marL="514440" indent="-514440" defTabSz="3240000">
              <a:lnSpc>
                <a:spcPct val="90000"/>
              </a:lnSpc>
              <a:spcBef>
                <a:spcPts val="601"/>
              </a:spcBef>
              <a:buClr>
                <a:srgbClr val="FFFFFF"/>
              </a:buClr>
              <a:buFont typeface="Arial"/>
              <a:buAutoNum type="arabicParenR"/>
            </a:pPr>
            <a:r>
              <a:rPr lang="es-MX" sz="2800" b="0" strike="noStrike" spc="-1" dirty="0">
                <a:solidFill>
                  <a:schemeClr val="lt1"/>
                </a:solidFill>
                <a:latin typeface="Arial"/>
              </a:rPr>
              <a:t>Barceló et al. Gaceta Sanitaria. 2008. 10.1016/S0213-9111(08)75362-7.</a:t>
            </a:r>
          </a:p>
          <a:p>
            <a:pPr marL="514440" indent="-514440" defTabSz="3240000">
              <a:lnSpc>
                <a:spcPct val="90000"/>
              </a:lnSpc>
              <a:spcBef>
                <a:spcPts val="601"/>
              </a:spcBef>
              <a:buClr>
                <a:srgbClr val="FFFFFF"/>
              </a:buClr>
              <a:buFont typeface="Arial"/>
              <a:buAutoNum type="arabicParenR"/>
            </a:pPr>
            <a:r>
              <a:rPr lang="es-MX" sz="2800" b="0" strike="noStrike" spc="-1" dirty="0" err="1">
                <a:solidFill>
                  <a:schemeClr val="lt1"/>
                </a:solidFill>
                <a:latin typeface="Arial"/>
              </a:rPr>
              <a:t>Dickman</a:t>
            </a:r>
            <a:r>
              <a:rPr lang="es-MX" sz="2800" b="0" strike="noStrike" spc="-1" dirty="0">
                <a:solidFill>
                  <a:schemeClr val="lt1"/>
                </a:solidFill>
                <a:latin typeface="Arial"/>
              </a:rPr>
              <a:t> et al. </a:t>
            </a:r>
            <a:r>
              <a:rPr lang="es-MX" sz="2800" b="0" strike="noStrike" spc="-1" dirty="0" err="1">
                <a:solidFill>
                  <a:schemeClr val="lt1"/>
                </a:solidFill>
                <a:latin typeface="Arial"/>
              </a:rPr>
              <a:t>Statistics</a:t>
            </a:r>
            <a:r>
              <a:rPr lang="es-MX" sz="2800" b="0" strike="noStrike" spc="-1" dirty="0">
                <a:solidFill>
                  <a:schemeClr val="lt1"/>
                </a:solidFill>
                <a:latin typeface="Arial"/>
              </a:rPr>
              <a:t> in Medicine. 2004. 10.1002/sim.1597</a:t>
            </a:r>
          </a:p>
          <a:p>
            <a:pPr marL="514440" indent="-514440" defTabSz="3240000">
              <a:lnSpc>
                <a:spcPct val="90000"/>
              </a:lnSpc>
              <a:spcBef>
                <a:spcPts val="601"/>
              </a:spcBef>
              <a:buClr>
                <a:srgbClr val="FFFFFF"/>
              </a:buClr>
              <a:buFont typeface="Arial"/>
              <a:buAutoNum type="arabicParenR"/>
            </a:pPr>
            <a:r>
              <a:rPr lang="es-CL" sz="2800" b="0" strike="noStrike" spc="-1" dirty="0">
                <a:solidFill>
                  <a:schemeClr val="lt1"/>
                </a:solidFill>
                <a:latin typeface="Arial"/>
              </a:rPr>
              <a:t>González-Santa Cruz et al. </a:t>
            </a:r>
            <a:r>
              <a:rPr lang="es-CL" sz="2800" b="0" strike="noStrike" spc="-1" dirty="0" err="1">
                <a:solidFill>
                  <a:schemeClr val="lt1"/>
                </a:solidFill>
                <a:latin typeface="Arial"/>
              </a:rPr>
              <a:t>Addiction</a:t>
            </a:r>
            <a:r>
              <a:rPr lang="es-CL" sz="2800" b="0" strike="noStrike" spc="-1" dirty="0">
                <a:solidFill>
                  <a:schemeClr val="lt1"/>
                </a:solidFill>
                <a:latin typeface="Arial"/>
              </a:rPr>
              <a:t> (enviado). 2025</a:t>
            </a:r>
          </a:p>
          <a:p>
            <a:pPr marL="514440" indent="-514440" defTabSz="3240000">
              <a:lnSpc>
                <a:spcPct val="90000"/>
              </a:lnSpc>
              <a:spcBef>
                <a:spcPts val="601"/>
              </a:spcBef>
              <a:buClr>
                <a:srgbClr val="FFFFFF"/>
              </a:buClr>
              <a:buFont typeface="Arial"/>
              <a:buAutoNum type="arabicParenR"/>
            </a:pPr>
            <a:r>
              <a:rPr lang="es-MX" sz="2800" b="0" strike="noStrike" spc="-1" dirty="0">
                <a:solidFill>
                  <a:schemeClr val="lt1"/>
                </a:solidFill>
                <a:latin typeface="Arial"/>
              </a:rPr>
              <a:t>Taylor et al. </a:t>
            </a:r>
            <a:r>
              <a:rPr lang="es-MX" sz="2800" b="0" strike="noStrike" spc="-1" dirty="0" err="1">
                <a:solidFill>
                  <a:schemeClr val="lt1"/>
                </a:solidFill>
                <a:latin typeface="Arial"/>
              </a:rPr>
              <a:t>Substance</a:t>
            </a:r>
            <a:r>
              <a:rPr lang="es-MX" sz="2800" b="0" strike="noStrike" spc="-1" dirty="0">
                <a:solidFill>
                  <a:schemeClr val="lt1"/>
                </a:solidFill>
                <a:latin typeface="Arial"/>
              </a:rPr>
              <a:t> Use &amp; </a:t>
            </a:r>
            <a:r>
              <a:rPr lang="es-MX" sz="2800" b="0" strike="noStrike" spc="-1" dirty="0" err="1">
                <a:solidFill>
                  <a:schemeClr val="lt1"/>
                </a:solidFill>
                <a:latin typeface="Arial"/>
              </a:rPr>
              <a:t>Addiction</a:t>
            </a:r>
            <a:r>
              <a:rPr lang="es-MX" sz="2800" b="0" strike="noStrike" spc="-1" dirty="0">
                <a:solidFill>
                  <a:schemeClr val="lt1"/>
                </a:solidFill>
                <a:latin typeface="Arial"/>
              </a:rPr>
              <a:t> </a:t>
            </a:r>
            <a:r>
              <a:rPr lang="es-MX" sz="2800" b="0" strike="noStrike" spc="-1" dirty="0" err="1">
                <a:solidFill>
                  <a:schemeClr val="lt1"/>
                </a:solidFill>
                <a:latin typeface="Arial"/>
              </a:rPr>
              <a:t>Journal</a:t>
            </a:r>
            <a:r>
              <a:rPr lang="es-MX" sz="2800" b="0" strike="noStrike" spc="-1" dirty="0">
                <a:solidFill>
                  <a:schemeClr val="lt1"/>
                </a:solidFill>
                <a:latin typeface="Arial"/>
              </a:rPr>
              <a:t>. 2025. 10.1177/29767342251344398.</a:t>
            </a:r>
          </a:p>
          <a:p>
            <a:pPr marL="514440" indent="-514440" defTabSz="3240000">
              <a:lnSpc>
                <a:spcPct val="90000"/>
              </a:lnSpc>
              <a:spcBef>
                <a:spcPts val="601"/>
              </a:spcBef>
              <a:buClr>
                <a:srgbClr val="FFFFFF"/>
              </a:buClr>
              <a:buFont typeface="Arial"/>
              <a:buAutoNum type="arabicParenR"/>
            </a:pPr>
            <a:r>
              <a:rPr lang="en-US" sz="2800" b="0" strike="noStrike" spc="-1" dirty="0">
                <a:solidFill>
                  <a:schemeClr val="lt1"/>
                </a:solidFill>
                <a:latin typeface="Arial"/>
              </a:rPr>
              <a:t>Wiens et al. Health Services Insights. 2022. 10.1177/11786329221127150</a:t>
            </a:r>
          </a:p>
          <a:p>
            <a:pPr marL="514440" indent="-514440" defTabSz="3240000">
              <a:lnSpc>
                <a:spcPct val="90000"/>
              </a:lnSpc>
              <a:spcBef>
                <a:spcPts val="601"/>
              </a:spcBef>
              <a:buClr>
                <a:srgbClr val="FFFFFF"/>
              </a:buClr>
              <a:buFont typeface="Arial"/>
              <a:buAutoNum type="arabicParenR"/>
            </a:pPr>
            <a:r>
              <a:rPr lang="es-MX" sz="2800" b="0" strike="noStrike" spc="-1" dirty="0">
                <a:solidFill>
                  <a:schemeClr val="lt1"/>
                </a:solidFill>
                <a:latin typeface="Arial"/>
              </a:rPr>
              <a:t>Instituto Nacional de Estadísticas (INE). Censo 2024 – Comunicado. 2025. https://censo2024.ine.gob.cl/censo-2024-el-611-de-los-hogares-residen-en-una-vivienda-propia-y-el-262-en-una-vivienda-arrendada</a:t>
            </a:r>
            <a:r>
              <a:rPr lang="es-MX" sz="2500" b="0" strike="noStrike" spc="-1" dirty="0">
                <a:solidFill>
                  <a:schemeClr val="lt1"/>
                </a:solidFill>
                <a:latin typeface="Arial"/>
              </a:rPr>
              <a:t>/ </a:t>
            </a:r>
          </a:p>
        </p:txBody>
      </p:sp>
      <p:sp>
        <p:nvSpPr>
          <p:cNvPr id="73" name="Marcador de contenido 2"/>
          <p:cNvSpPr/>
          <p:nvPr/>
        </p:nvSpPr>
        <p:spPr>
          <a:xfrm>
            <a:off x="16388640" y="32346581"/>
            <a:ext cx="15457680" cy="5121360"/>
          </a:xfrm>
          <a:prstGeom prst="rect">
            <a:avLst/>
          </a:prstGeom>
          <a:solidFill>
            <a:schemeClr val="bg1">
              <a:alpha val="80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numCol="2" anchor="ctr">
            <a:noAutofit/>
          </a:bodyPr>
          <a:lstStyle/>
          <a:p>
            <a:pPr algn="just" defTabSz="3240000">
              <a:lnSpc>
                <a:spcPct val="90000"/>
              </a:lnSpc>
              <a:spcBef>
                <a:spcPts val="600"/>
              </a:spcBef>
              <a:tabLst>
                <a:tab pos="0" algn="l"/>
              </a:tabLst>
            </a:pPr>
            <a:r>
              <a:rPr lang="es-CL" sz="3600" b="1" spc="-1" dirty="0">
                <a:solidFill>
                  <a:srgbClr val="2D2E33"/>
                </a:solidFill>
                <a:latin typeface="Arial"/>
              </a:rPr>
              <a:t>Conclusiones Principales</a:t>
            </a:r>
          </a:p>
          <a:p>
            <a:pPr marL="265113" indent="-265113" algn="just" defTabSz="3240000">
              <a:lnSpc>
                <a:spcPct val="90000"/>
              </a:lnSpc>
              <a:spcBef>
                <a:spcPts val="600"/>
              </a:spcBef>
              <a:buFontTx/>
              <a:buChar char="-"/>
              <a:tabLst>
                <a:tab pos="0" algn="l"/>
              </a:tabLst>
            </a:pPr>
            <a:r>
              <a:rPr lang="es-CL" sz="3000" spc="-1" dirty="0">
                <a:solidFill>
                  <a:srgbClr val="2D2E33"/>
                </a:solidFill>
                <a:latin typeface="Arial"/>
              </a:rPr>
              <a:t>Mortalidad 7.4× mayor vs. población general</a:t>
            </a:r>
          </a:p>
          <a:p>
            <a:pPr marL="265113" indent="-265113" algn="just" defTabSz="3240000">
              <a:lnSpc>
                <a:spcPct val="90000"/>
              </a:lnSpc>
              <a:spcBef>
                <a:spcPts val="600"/>
              </a:spcBef>
              <a:buFontTx/>
              <a:buChar char="-"/>
              <a:tabLst>
                <a:tab pos="0" algn="l"/>
              </a:tabLst>
            </a:pPr>
            <a:r>
              <a:rPr lang="es-CL" sz="3000" spc="-1" dirty="0">
                <a:solidFill>
                  <a:srgbClr val="2D2E33"/>
                </a:solidFill>
                <a:latin typeface="Arial"/>
              </a:rPr>
              <a:t>Supervivencia a 7 años: 81% del esperado</a:t>
            </a:r>
          </a:p>
          <a:p>
            <a:pPr marL="265113" indent="-265113" algn="just" defTabSz="3240000">
              <a:lnSpc>
                <a:spcPct val="90000"/>
              </a:lnSpc>
              <a:spcBef>
                <a:spcPts val="600"/>
              </a:spcBef>
              <a:buFontTx/>
              <a:buChar char="-"/>
              <a:tabLst>
                <a:tab pos="0" algn="l"/>
              </a:tabLst>
            </a:pPr>
            <a:r>
              <a:rPr lang="es-CL" sz="3000" spc="-1" dirty="0">
                <a:solidFill>
                  <a:srgbClr val="2D2E33"/>
                </a:solidFill>
                <a:latin typeface="Arial"/>
              </a:rPr>
              <a:t>Mayor exceso de mortalidad en personas jóvenes y mujeres (2)</a:t>
            </a:r>
          </a:p>
          <a:p>
            <a:pPr marL="265113" indent="-265113" algn="just" defTabSz="3240000">
              <a:lnSpc>
                <a:spcPct val="90000"/>
              </a:lnSpc>
              <a:spcBef>
                <a:spcPts val="600"/>
              </a:spcBef>
              <a:buFontTx/>
              <a:buChar char="-"/>
              <a:tabLst>
                <a:tab pos="0" algn="l"/>
              </a:tabLst>
            </a:pPr>
            <a:r>
              <a:rPr lang="es-CL" sz="3000" spc="-1" dirty="0">
                <a:solidFill>
                  <a:srgbClr val="2D2E33"/>
                </a:solidFill>
                <a:latin typeface="Arial"/>
              </a:rPr>
              <a:t>Resultados consistentes con estudios del Norte Global (3)</a:t>
            </a:r>
          </a:p>
          <a:p>
            <a:pPr marL="265113" indent="-265113" algn="just" defTabSz="3240000">
              <a:lnSpc>
                <a:spcPct val="90000"/>
              </a:lnSpc>
              <a:spcBef>
                <a:spcPts val="600"/>
              </a:spcBef>
              <a:buFontTx/>
              <a:buChar char="-"/>
              <a:tabLst>
                <a:tab pos="0" algn="l"/>
              </a:tabLst>
            </a:pPr>
            <a:r>
              <a:rPr lang="es-CL" sz="3000" spc="-1" dirty="0">
                <a:solidFill>
                  <a:srgbClr val="2D2E33"/>
                </a:solidFill>
                <a:latin typeface="Arial"/>
              </a:rPr>
              <a:t>Estrategias de reducción de daños muestran efectividad (8)</a:t>
            </a:r>
          </a:p>
          <a:p>
            <a:pPr marL="457200" indent="-368300" algn="just" defTabSz="3240000">
              <a:lnSpc>
                <a:spcPct val="90000"/>
              </a:lnSpc>
              <a:spcBef>
                <a:spcPts val="600"/>
              </a:spcBef>
              <a:buFontTx/>
              <a:buChar char="-"/>
              <a:tabLst>
                <a:tab pos="0" algn="l"/>
              </a:tabLst>
            </a:pPr>
            <a:r>
              <a:rPr lang="es-CL" sz="3000" spc="-1" dirty="0">
                <a:solidFill>
                  <a:srgbClr val="2D2E33"/>
                </a:solidFill>
                <a:latin typeface="Arial"/>
              </a:rPr>
              <a:t>Necesidad de enfoque en dimensión laboral y espacios inclusivos (9)</a:t>
            </a:r>
          </a:p>
          <a:p>
            <a:pPr marL="457200" indent="-368300" algn="just" defTabSz="3240000">
              <a:lnSpc>
                <a:spcPct val="90000"/>
              </a:lnSpc>
              <a:spcBef>
                <a:spcPts val="600"/>
              </a:spcBef>
              <a:buFontTx/>
              <a:buChar char="-"/>
              <a:tabLst>
                <a:tab pos="0" algn="l"/>
              </a:tabLst>
            </a:pPr>
            <a:r>
              <a:rPr lang="es-CL" sz="3000" spc="-1" dirty="0">
                <a:solidFill>
                  <a:srgbClr val="2D2E33"/>
                </a:solidFill>
                <a:latin typeface="Arial"/>
              </a:rPr>
              <a:t>Variación regional: mayor mortalidad en Región de Atacama (10), Los Lagos y Magallanes (3)</a:t>
            </a:r>
          </a:p>
          <a:p>
            <a:pPr marL="457200" indent="-457200" algn="just" defTabSz="3240000">
              <a:lnSpc>
                <a:spcPct val="90000"/>
              </a:lnSpc>
              <a:spcBef>
                <a:spcPts val="600"/>
              </a:spcBef>
              <a:buFontTx/>
              <a:buChar char="-"/>
              <a:tabLst>
                <a:tab pos="0" algn="l"/>
              </a:tabLst>
            </a:pPr>
            <a:endParaRPr lang="es-CL" sz="800" spc="-1" dirty="0">
              <a:solidFill>
                <a:srgbClr val="2D2E33"/>
              </a:solidFill>
              <a:latin typeface="Arial"/>
            </a:endParaRPr>
          </a:p>
          <a:p>
            <a:pPr algn="just" defTabSz="3240000">
              <a:lnSpc>
                <a:spcPct val="90000"/>
              </a:lnSpc>
              <a:spcBef>
                <a:spcPts val="600"/>
              </a:spcBef>
              <a:tabLst>
                <a:tab pos="0" algn="l"/>
              </a:tabLst>
            </a:pPr>
            <a:r>
              <a:rPr lang="es-CL" sz="3600" b="1" spc="-1" dirty="0">
                <a:solidFill>
                  <a:srgbClr val="2D2E33"/>
                </a:solidFill>
                <a:latin typeface="Arial"/>
              </a:rPr>
              <a:t> Limitaciones</a:t>
            </a:r>
          </a:p>
          <a:p>
            <a:pPr marL="530225" indent="-354013" algn="just" defTabSz="3240000">
              <a:lnSpc>
                <a:spcPct val="90000"/>
              </a:lnSpc>
              <a:spcBef>
                <a:spcPts val="600"/>
              </a:spcBef>
              <a:buFontTx/>
              <a:buChar char="-"/>
              <a:tabLst>
                <a:tab pos="88900" algn="l"/>
              </a:tabLst>
            </a:pPr>
            <a:r>
              <a:rPr lang="es-CL" sz="3000" spc="-1" dirty="0">
                <a:solidFill>
                  <a:srgbClr val="2D2E33"/>
                </a:solidFill>
                <a:latin typeface="Arial"/>
              </a:rPr>
              <a:t>Datos basados en registros administrativos</a:t>
            </a:r>
          </a:p>
          <a:p>
            <a:pPr marL="530225" indent="-354013" algn="just" defTabSz="3240000">
              <a:lnSpc>
                <a:spcPct val="90000"/>
              </a:lnSpc>
              <a:spcBef>
                <a:spcPts val="600"/>
              </a:spcBef>
              <a:buFontTx/>
              <a:buChar char="-"/>
              <a:tabLst>
                <a:tab pos="88900" algn="l"/>
              </a:tabLst>
            </a:pPr>
            <a:r>
              <a:rPr lang="es-CL" sz="3000" spc="-1" dirty="0">
                <a:solidFill>
                  <a:srgbClr val="2D2E33"/>
                </a:solidFill>
                <a:latin typeface="Arial"/>
              </a:rPr>
              <a:t>Posible subregistro en población en situación de calle</a:t>
            </a:r>
          </a:p>
        </p:txBody>
      </p:sp>
      <p:sp>
        <p:nvSpPr>
          <p:cNvPr id="74" name="Marcador de contenido 2"/>
          <p:cNvSpPr/>
          <p:nvPr/>
        </p:nvSpPr>
        <p:spPr>
          <a:xfrm>
            <a:off x="560520" y="10019326"/>
            <a:ext cx="15385630" cy="3958920"/>
          </a:xfrm>
          <a:prstGeom prst="rect">
            <a:avLst/>
          </a:prstGeom>
          <a:solidFill>
            <a:schemeClr val="bg1">
              <a:alpha val="80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indent="-457200" algn="just" defTabSz="3240000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es-CL" sz="3000" spc="-1" dirty="0">
                <a:solidFill>
                  <a:srgbClr val="2D2E33"/>
                </a:solidFill>
                <a:latin typeface="Arial"/>
              </a:rPr>
              <a:t>Los trastornos por uso de sustancias (TUS) y la falta de vivienda suelen coexistir y se asocian con alta mortalidad (1-3). En Chile, la población sin vivienda se duplicó desde 2017.</a:t>
            </a:r>
          </a:p>
          <a:p>
            <a:pPr indent="-457200" algn="just" defTabSz="3240000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es-CL" sz="3000" spc="-1" dirty="0">
                <a:solidFill>
                  <a:srgbClr val="2D2E33"/>
                </a:solidFill>
                <a:latin typeface="Arial"/>
              </a:rPr>
              <a:t>El SENDA implementó a inicios de la década pasada un programa específico para personas en situación de calle con TUS.</a:t>
            </a:r>
          </a:p>
          <a:p>
            <a:pPr algn="just" defTabSz="3240000">
              <a:lnSpc>
                <a:spcPct val="90000"/>
              </a:lnSpc>
              <a:spcBef>
                <a:spcPts val="1500"/>
              </a:spcBef>
              <a:tabLst>
                <a:tab pos="0" algn="l"/>
              </a:tabLst>
            </a:pPr>
            <a:r>
              <a:rPr lang="es-MX" sz="3000" b="1" spc="-1" dirty="0">
                <a:solidFill>
                  <a:srgbClr val="2D2E33"/>
                </a:solidFill>
                <a:latin typeface="Arial"/>
              </a:rPr>
              <a:t>Objetivo: </a:t>
            </a:r>
            <a:r>
              <a:rPr lang="es-CL" sz="3000" spc="-1" dirty="0">
                <a:solidFill>
                  <a:srgbClr val="2D2E33"/>
                </a:solidFill>
                <a:latin typeface="Arial"/>
              </a:rPr>
              <a:t>Describir perfil sociodemográfico y de consumo de los/as participantes del programa para personas en situación de calle de SENDA, estimar la mortalidad y la supervivencia relativa posterior al ingreso a tratamiento entre 2011 y 2020, Chile.</a:t>
            </a:r>
            <a:endParaRPr lang="es-MX" sz="3000" spc="-1" dirty="0">
              <a:solidFill>
                <a:srgbClr val="2D2E33"/>
              </a:solidFill>
              <a:latin typeface="Arial"/>
            </a:endParaRPr>
          </a:p>
          <a:p>
            <a:pPr defTabSz="3240000">
              <a:lnSpc>
                <a:spcPct val="90000"/>
              </a:lnSpc>
              <a:spcBef>
                <a:spcPts val="3543"/>
              </a:spcBef>
              <a:tabLst>
                <a:tab pos="0" algn="l"/>
              </a:tabLst>
            </a:pPr>
            <a:endParaRPr lang="es-MX" sz="30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Título 1"/>
          <p:cNvSpPr/>
          <p:nvPr/>
        </p:nvSpPr>
        <p:spPr>
          <a:xfrm>
            <a:off x="19440" y="2994480"/>
            <a:ext cx="26088480" cy="3559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ctr" defTabSz="3240000">
              <a:lnSpc>
                <a:spcPct val="90000"/>
              </a:lnSpc>
            </a:pPr>
            <a:r>
              <a:rPr lang="es-CL" sz="7000" b="1" strike="noStrike" spc="-1" dirty="0">
                <a:solidFill>
                  <a:schemeClr val="lt1"/>
                </a:solidFill>
                <a:latin typeface="Arial"/>
              </a:rPr>
              <a:t>SUPERVIVENCIA RELATIVA DE PERSONAS EN PROGRAMA DE POBLACIÓN EN SITUACIÓN DE CALLE, SENDA, </a:t>
            </a:r>
            <a:br>
              <a:rPr sz="7000" dirty="0"/>
            </a:br>
            <a:r>
              <a:rPr lang="es-CL" sz="7000" b="1" strike="noStrike" spc="-1" dirty="0">
                <a:solidFill>
                  <a:schemeClr val="lt1"/>
                </a:solidFill>
                <a:latin typeface="Arial"/>
              </a:rPr>
              <a:t>2011-2020, CHILE (1060)</a:t>
            </a:r>
            <a:endParaRPr lang="es-MX" sz="70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Título 1"/>
          <p:cNvSpPr/>
          <p:nvPr/>
        </p:nvSpPr>
        <p:spPr>
          <a:xfrm>
            <a:off x="725040" y="6495900"/>
            <a:ext cx="15945840" cy="1375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3240000">
              <a:lnSpc>
                <a:spcPct val="90000"/>
              </a:lnSpc>
            </a:pPr>
            <a:r>
              <a:rPr lang="es-MX" sz="4800" b="1" i="1" strike="noStrike" spc="-1" dirty="0">
                <a:solidFill>
                  <a:schemeClr val="lt1"/>
                </a:solidFill>
                <a:latin typeface="-apple-system"/>
              </a:rPr>
              <a:t>Andrés González-Santa Cruz¹</a:t>
            </a:r>
            <a:r>
              <a:rPr lang="he-IL" sz="4800" b="1" i="1" strike="noStrike" spc="-1" dirty="0">
                <a:solidFill>
                  <a:schemeClr val="lt1"/>
                </a:solidFill>
                <a:latin typeface="-apple-system"/>
              </a:rPr>
              <a:t>׳</a:t>
            </a:r>
            <a:r>
              <a:rPr lang="es-MX" sz="4800" b="1" i="1" strike="noStrike" spc="-1" dirty="0">
                <a:solidFill>
                  <a:schemeClr val="lt1"/>
                </a:solidFill>
                <a:latin typeface="-apple-system"/>
              </a:rPr>
              <a:t>²</a:t>
            </a:r>
            <a:r>
              <a:rPr lang="es-CL" sz="4800" b="1" i="1" strike="noStrike" spc="-1" dirty="0">
                <a:solidFill>
                  <a:schemeClr val="lt1"/>
                </a:solidFill>
                <a:latin typeface="-apple-system"/>
              </a:rPr>
              <a:t> </a:t>
            </a:r>
            <a:r>
              <a:rPr lang="es-MX" sz="4800" b="1" i="1" strike="noStrike" spc="-1" dirty="0">
                <a:solidFill>
                  <a:schemeClr val="lt1"/>
                </a:solidFill>
                <a:latin typeface="-apple-system"/>
              </a:rPr>
              <a:t>Álvaro Castillo-Carniglia</a:t>
            </a:r>
            <a:r>
              <a:rPr lang="es-MX" sz="4800" b="1" i="1" spc="-1" dirty="0">
                <a:solidFill>
                  <a:schemeClr val="lt1"/>
                </a:solidFill>
                <a:latin typeface="-apple-system"/>
              </a:rPr>
              <a:t>¹</a:t>
            </a:r>
            <a:r>
              <a:rPr lang="he-IL" sz="4800" b="1" i="1" spc="-1" dirty="0">
                <a:solidFill>
                  <a:schemeClr val="lt1"/>
                </a:solidFill>
                <a:latin typeface="-apple-system"/>
              </a:rPr>
              <a:t>׳</a:t>
            </a:r>
            <a:r>
              <a:rPr lang="es-MX" sz="4800" b="1" i="1" strike="noStrike" spc="-1" dirty="0">
                <a:solidFill>
                  <a:schemeClr val="lt1"/>
                </a:solidFill>
                <a:latin typeface="-apple-system"/>
              </a:rPr>
              <a:t>³</a:t>
            </a:r>
            <a:endParaRPr lang="es-MX" sz="4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Rectángulo 32"/>
          <p:cNvSpPr/>
          <p:nvPr/>
        </p:nvSpPr>
        <p:spPr>
          <a:xfrm>
            <a:off x="636480" y="6608160"/>
            <a:ext cx="30238920" cy="49680"/>
          </a:xfrm>
          <a:prstGeom prst="rect">
            <a:avLst/>
          </a:prstGeom>
          <a:solidFill>
            <a:srgbClr val="37838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5760" rIns="90000" bIns="5760" anchor="ctr">
            <a:noAutofit/>
          </a:bodyPr>
          <a:lstStyle/>
          <a:p>
            <a:pPr algn="ctr" defTabSz="457200">
              <a:lnSpc>
                <a:spcPct val="100000"/>
              </a:lnSpc>
            </a:pPr>
            <a:endParaRPr lang="es-CL" sz="180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78" name="Título 1"/>
          <p:cNvSpPr/>
          <p:nvPr/>
        </p:nvSpPr>
        <p:spPr>
          <a:xfrm>
            <a:off x="725040" y="7421460"/>
            <a:ext cx="14023800" cy="1410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defTabSz="3240000">
              <a:lnSpc>
                <a:spcPct val="90000"/>
              </a:lnSpc>
            </a:pPr>
            <a:r>
              <a:rPr lang="es-CL" sz="2800" b="0" strike="noStrike" spc="-1" dirty="0">
                <a:solidFill>
                  <a:schemeClr val="lt1"/>
                </a:solidFill>
                <a:latin typeface="-apple-system"/>
              </a:rPr>
              <a:t>(1) Escuela de Salud Pública, Facultad de Medicina, Universidad de Chile. </a:t>
            </a:r>
            <a:endParaRPr lang="es-MX" sz="2800" b="0" strike="noStrike" spc="-1" dirty="0">
              <a:solidFill>
                <a:srgbClr val="000000"/>
              </a:solidFill>
              <a:latin typeface="Arial"/>
            </a:endParaRPr>
          </a:p>
          <a:p>
            <a:pPr defTabSz="3240000">
              <a:lnSpc>
                <a:spcPct val="90000"/>
              </a:lnSpc>
            </a:pPr>
            <a:r>
              <a:rPr lang="es-CL" sz="2800" b="0" strike="noStrike" spc="-1" dirty="0">
                <a:solidFill>
                  <a:schemeClr val="lt1"/>
                </a:solidFill>
                <a:latin typeface="-apple-system"/>
              </a:rPr>
              <a:t>(2) Departamento Nacional de Salud Pública, Facultad de Medicina, Universidad San Sebastián.</a:t>
            </a:r>
            <a:endParaRPr lang="es-MX" sz="2800" b="0" strike="noStrike" spc="-1" dirty="0">
              <a:solidFill>
                <a:srgbClr val="000000"/>
              </a:solidFill>
              <a:latin typeface="Arial"/>
            </a:endParaRPr>
          </a:p>
          <a:p>
            <a:pPr defTabSz="3240000">
              <a:lnSpc>
                <a:spcPct val="90000"/>
              </a:lnSpc>
            </a:pPr>
            <a:r>
              <a:rPr lang="es-CL" sz="2800" b="0" strike="noStrike" spc="-1" dirty="0">
                <a:solidFill>
                  <a:schemeClr val="lt1"/>
                </a:solidFill>
                <a:latin typeface="-apple-system"/>
              </a:rPr>
              <a:t>(3) Núcleo Milenio para la Evaluación y Análisis de Políticas de Drogas (nDP)</a:t>
            </a:r>
            <a:endParaRPr lang="es-MX" sz="2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Título 1"/>
          <p:cNvSpPr/>
          <p:nvPr/>
        </p:nvSpPr>
        <p:spPr>
          <a:xfrm>
            <a:off x="16380000" y="31360518"/>
            <a:ext cx="15457680" cy="1014840"/>
          </a:xfrm>
          <a:prstGeom prst="rect">
            <a:avLst/>
          </a:prstGeom>
          <a:solidFill>
            <a:srgbClr val="378389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ctr" defTabSz="3240000">
              <a:lnSpc>
                <a:spcPct val="90000"/>
              </a:lnSpc>
            </a:pPr>
            <a:r>
              <a:rPr lang="es-CL" sz="7000" b="1" strike="noStrike" spc="-1" dirty="0">
                <a:solidFill>
                  <a:schemeClr val="lt1"/>
                </a:solidFill>
                <a:latin typeface="Arial"/>
              </a:rPr>
              <a:t>Conclusión</a:t>
            </a:r>
            <a:endParaRPr lang="es-MX" sz="7000" b="0" strike="noStrike" spc="-1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80" name="Título 1"/>
          <p:cNvSpPr/>
          <p:nvPr/>
        </p:nvSpPr>
        <p:spPr>
          <a:xfrm>
            <a:off x="556560" y="13980766"/>
            <a:ext cx="15391124" cy="972000"/>
          </a:xfrm>
          <a:prstGeom prst="rect">
            <a:avLst/>
          </a:prstGeom>
          <a:solidFill>
            <a:srgbClr val="378389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3240000">
              <a:lnSpc>
                <a:spcPct val="90000"/>
              </a:lnSpc>
            </a:pPr>
            <a:r>
              <a:rPr lang="es-CL" sz="7000" b="1" strike="noStrike" spc="-1" dirty="0">
                <a:solidFill>
                  <a:schemeClr val="lt1"/>
                </a:solidFill>
                <a:latin typeface="Arial"/>
              </a:rPr>
              <a:t>Materiales y Métodos</a:t>
            </a:r>
            <a:endParaRPr lang="es-MX" sz="7000" b="0" strike="noStrike" spc="-1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81" name="Título 1"/>
          <p:cNvSpPr/>
          <p:nvPr/>
        </p:nvSpPr>
        <p:spPr>
          <a:xfrm>
            <a:off x="556559" y="9064440"/>
            <a:ext cx="15389659" cy="972000"/>
          </a:xfrm>
          <a:prstGeom prst="rect">
            <a:avLst/>
          </a:prstGeom>
          <a:solidFill>
            <a:srgbClr val="378389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ctr" defTabSz="3240000">
              <a:lnSpc>
                <a:spcPct val="90000"/>
              </a:lnSpc>
            </a:pPr>
            <a:r>
              <a:rPr lang="es-CL" sz="7000" b="1" strike="noStrike" spc="-1">
                <a:solidFill>
                  <a:schemeClr val="lt1"/>
                </a:solidFill>
                <a:latin typeface="Arial"/>
              </a:rPr>
              <a:t>Introducción</a:t>
            </a:r>
            <a:endParaRPr lang="es-MX" sz="70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82" name="TextBox 6"/>
          <p:cNvSpPr/>
          <p:nvPr/>
        </p:nvSpPr>
        <p:spPr>
          <a:xfrm>
            <a:off x="17426160" y="6723480"/>
            <a:ext cx="14012280" cy="1065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457200">
              <a:lnSpc>
                <a:spcPct val="100000"/>
              </a:lnSpc>
            </a:pPr>
            <a:r>
              <a:rPr lang="es-CL" sz="3200" b="1" strike="noStrike" spc="-1" dirty="0">
                <a:solidFill>
                  <a:schemeClr val="lt1"/>
                </a:solidFill>
                <a:latin typeface="Arial"/>
              </a:rPr>
              <a:t>Figura 1</a:t>
            </a:r>
            <a:r>
              <a:rPr lang="es-CL" sz="3200" b="0" strike="noStrike" spc="-1" dirty="0">
                <a:solidFill>
                  <a:schemeClr val="lt1"/>
                </a:solidFill>
                <a:latin typeface="Arial"/>
              </a:rPr>
              <a:t>. Composición por edad y sexo: usuarios en programa Adultos en situación de calle vs. Población, Chile</a:t>
            </a:r>
            <a:endParaRPr lang="es-MX" sz="32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TextBox 27"/>
          <p:cNvSpPr/>
          <p:nvPr/>
        </p:nvSpPr>
        <p:spPr>
          <a:xfrm>
            <a:off x="404373" y="27313059"/>
            <a:ext cx="15504297" cy="583321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 defTabSz="457200">
              <a:lnSpc>
                <a:spcPct val="100000"/>
              </a:lnSpc>
            </a:pPr>
            <a:r>
              <a:rPr lang="es-CL" sz="3200" b="1" strike="noStrike" spc="-1" dirty="0">
                <a:solidFill>
                  <a:schemeClr val="dk1"/>
                </a:solidFill>
                <a:latin typeface="Arial"/>
              </a:rPr>
              <a:t>Figura 2</a:t>
            </a:r>
            <a:r>
              <a:rPr lang="es-CL" sz="3200" b="0" strike="noStrike" spc="-1" dirty="0">
                <a:solidFill>
                  <a:schemeClr val="dk1"/>
                </a:solidFill>
                <a:latin typeface="Arial"/>
              </a:rPr>
              <a:t>. </a:t>
            </a:r>
            <a:r>
              <a:rPr lang="es-CL" sz="3200" b="0" strike="noStrike" spc="-1" dirty="0" err="1">
                <a:solidFill>
                  <a:schemeClr val="dk1"/>
                </a:solidFill>
                <a:latin typeface="Arial"/>
              </a:rPr>
              <a:t>RMEs</a:t>
            </a:r>
            <a:r>
              <a:rPr lang="es-CL" sz="3200" b="0" strike="noStrike" spc="-1" dirty="0">
                <a:solidFill>
                  <a:schemeClr val="dk1"/>
                </a:solidFill>
                <a:latin typeface="Arial"/>
              </a:rPr>
              <a:t>, programa Adultos en situación de calle, 2011-2020, Chile</a:t>
            </a:r>
            <a:endParaRPr lang="es-MX" sz="32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84" name="Picture 29" descr="A graph with different colored squares&#10;&#10;AI-generated content may be incorrect."/>
          <p:cNvPicPr>
            <a:picLocks noChangeAspect="1"/>
          </p:cNvPicPr>
          <p:nvPr/>
        </p:nvPicPr>
        <p:blipFill>
          <a:blip r:embed="rId10"/>
          <a:stretch/>
        </p:blipFill>
        <p:spPr>
          <a:xfrm>
            <a:off x="17997680" y="7766920"/>
            <a:ext cx="11484000" cy="5670338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</p:pic>
      <p:sp>
        <p:nvSpPr>
          <p:cNvPr id="85" name="TextBox 36"/>
          <p:cNvSpPr/>
          <p:nvPr/>
        </p:nvSpPr>
        <p:spPr>
          <a:xfrm>
            <a:off x="17381160" y="13555920"/>
            <a:ext cx="14012280" cy="577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457200">
              <a:lnSpc>
                <a:spcPct val="100000"/>
              </a:lnSpc>
            </a:pPr>
            <a:r>
              <a:rPr lang="es-CL" sz="3200" b="1" strike="noStrike" spc="-1">
                <a:solidFill>
                  <a:schemeClr val="lt1"/>
                </a:solidFill>
                <a:latin typeface="Arial"/>
              </a:rPr>
              <a:t>Figura 3</a:t>
            </a:r>
            <a:r>
              <a:rPr lang="es-CL" sz="3200" b="0" strike="noStrike" spc="-1">
                <a:solidFill>
                  <a:schemeClr val="lt1"/>
                </a:solidFill>
                <a:latin typeface="Arial"/>
              </a:rPr>
              <a:t>. Tratados/participantes, fallecimientos y RME por región, Chile</a:t>
            </a:r>
            <a:endParaRPr lang="es-MX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TextBox 42"/>
          <p:cNvSpPr/>
          <p:nvPr/>
        </p:nvSpPr>
        <p:spPr>
          <a:xfrm>
            <a:off x="17049600" y="25461092"/>
            <a:ext cx="4451040" cy="2528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r" defTabSz="457200">
              <a:lnSpc>
                <a:spcPct val="100000"/>
              </a:lnSpc>
            </a:pPr>
            <a:r>
              <a:rPr lang="es-CL" sz="3200" b="1" strike="noStrike" spc="-1" dirty="0">
                <a:solidFill>
                  <a:srgbClr val="000000"/>
                </a:solidFill>
                <a:latin typeface="Arial"/>
              </a:rPr>
              <a:t>Figura 4</a:t>
            </a:r>
            <a:r>
              <a:rPr lang="es-CL" sz="3200" b="0" strike="noStrike" spc="-1" dirty="0">
                <a:solidFill>
                  <a:srgbClr val="000000"/>
                </a:solidFill>
                <a:latin typeface="Arial"/>
              </a:rPr>
              <a:t>. Supervivencia relativa, usuarios en programa Adultos en situación de calle, Chile</a:t>
            </a:r>
            <a:endParaRPr lang="es-MX" sz="32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" name="TextBox 28"/>
          <p:cNvSpPr/>
          <p:nvPr/>
        </p:nvSpPr>
        <p:spPr>
          <a:xfrm>
            <a:off x="17049600" y="23656320"/>
            <a:ext cx="14503320" cy="583321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 defTabSz="457200">
              <a:lnSpc>
                <a:spcPct val="100000"/>
              </a:lnSpc>
            </a:pPr>
            <a:r>
              <a:rPr lang="es-CL" sz="3200" b="0" i="1" strike="noStrike" spc="-1" dirty="0">
                <a:solidFill>
                  <a:schemeClr val="lt1"/>
                </a:solidFill>
                <a:latin typeface="Arial"/>
              </a:rPr>
              <a:t>* R. Aysén y Ñuble, sin participantes en el programa disponibles en el período.</a:t>
            </a:r>
            <a:endParaRPr lang="es-MX" sz="32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90" name="Picture 2"/>
          <p:cNvPicPr/>
          <p:nvPr/>
        </p:nvPicPr>
        <p:blipFill>
          <a:blip r:embed="rId11"/>
          <a:srcRect t="4989"/>
          <a:stretch>
            <a:fillRect/>
          </a:stretch>
        </p:blipFill>
        <p:spPr>
          <a:xfrm>
            <a:off x="21737160" y="24320704"/>
            <a:ext cx="9815760" cy="6661246"/>
          </a:xfrm>
          <a:prstGeom prst="rect">
            <a:avLst/>
          </a:prstGeom>
          <a:ln w="0">
            <a:noFill/>
          </a:ln>
        </p:spPr>
      </p:pic>
      <p:pic>
        <p:nvPicPr>
          <p:cNvPr id="3" name="Picture 2" descr="A qr code on a white background&#10;&#10;AI-generated content may be incorrect.">
            <a:extLst>
              <a:ext uri="{FF2B5EF4-FFF2-40B4-BE49-F238E27FC236}">
                <a16:creationId xmlns:a16="http://schemas.microsoft.com/office/drawing/2014/main" id="{76C1A715-4555-D2A7-77A8-B9954FB69C38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03"/>
          <a:stretch>
            <a:fillRect/>
          </a:stretch>
        </p:blipFill>
        <p:spPr>
          <a:xfrm>
            <a:off x="25918198" y="2839855"/>
            <a:ext cx="3036241" cy="3713345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6" name="Picture 5" descr="A group of images of a long thin line&#10;&#10;AI-generated content may be incorrect.">
            <a:extLst>
              <a:ext uri="{FF2B5EF4-FFF2-40B4-BE49-F238E27FC236}">
                <a16:creationId xmlns:a16="http://schemas.microsoft.com/office/drawing/2014/main" id="{BEBB5EE8-0243-F279-3627-8AC1B8017A6C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10940" y="14111040"/>
            <a:ext cx="15457680" cy="9506474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6031ABA-9173-2B0D-DCE0-8275ECF9A3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32399288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CL" altLang="es-CL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Kline et al. Frontiers in Public Health. 2025. 10.3389/fpubh.2025.1623385. </a:t>
            </a:r>
            <a:r>
              <a:rPr kumimoji="0" lang="es-CL" altLang="es-CL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14"/>
              </a:rPr>
              <a:t>PubMed</a:t>
            </a:r>
            <a:endParaRPr kumimoji="0" lang="es-CL" altLang="es-CL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CL" altLang="es-CL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Heerde et al. BMJ Open. 2023. 10.1136/bmjopen-2022-067182. </a:t>
            </a:r>
            <a:r>
              <a:rPr kumimoji="0" lang="es-CL" altLang="es-CL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15"/>
              </a:rPr>
              <a:t>BMJ Open</a:t>
            </a:r>
            <a:endParaRPr kumimoji="0" lang="es-CL" altLang="es-CL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CL" altLang="es-CL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Vuillermoz et al. European Journal of Public Health. 2016. 10.1093/eurpub/ckw083.</a:t>
            </a:r>
          </a:p>
        </p:txBody>
      </p:sp>
      <p:pic>
        <p:nvPicPr>
          <p:cNvPr id="5" name="Picture 4" descr="A graph with numbers and lines&#10;&#10;AI-generated content may be incorrect.">
            <a:extLst>
              <a:ext uri="{FF2B5EF4-FFF2-40B4-BE49-F238E27FC236}">
                <a16:creationId xmlns:a16="http://schemas.microsoft.com/office/drawing/2014/main" id="{08A6EB80-F209-559B-B745-F0A82EDFD073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172" y="27788978"/>
            <a:ext cx="13574675" cy="9692962"/>
          </a:xfrm>
          <a:prstGeom prst="rect">
            <a:avLst/>
          </a:prstGeom>
        </p:spPr>
      </p:pic>
    </p:spTree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theme/theme1.xml><?xml version="1.0" encoding="utf-8"?>
<a:theme xmlns:a="http://schemas.openxmlformats.org/drawingml/2006/main" name="Tema de Office">
  <a:themeElements>
    <a:clrScheme name="Tema de 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</a:majorFont>
      <a:minorFont>
        <a:latin typeface="Calibri" panose="020F0502020204030204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Tema de Office">
  <a:themeElements>
    <a:clrScheme name="Tema de 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</a:majorFont>
      <a:minorFont>
        <a:latin typeface="Calibri" panose="020F0502020204030204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Tema de Office">
  <a:themeElements>
    <a:clrScheme name="Tema de 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</a:majorFont>
      <a:minorFont>
        <a:latin typeface="Calibri" panose="020F0502020204030204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12.xml><?xml version="1.0" encoding="utf-8"?>
<a:theme xmlns:a="http://schemas.openxmlformats.org/drawingml/2006/main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Tema de 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</a:majorFont>
      <a:minorFont>
        <a:latin typeface="Calibri" panose="020F0502020204030204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Tema de 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</a:majorFont>
      <a:minorFont>
        <a:latin typeface="Calibri" panose="020F0502020204030204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Tema de Office">
  <a:themeElements>
    <a:clrScheme name="Tema de 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</a:majorFont>
      <a:minorFont>
        <a:latin typeface="Calibri" panose="020F0502020204030204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Tema de Office">
  <a:themeElements>
    <a:clrScheme name="Tema de 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</a:majorFont>
      <a:minorFont>
        <a:latin typeface="Calibri" panose="020F0502020204030204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Tema de Office">
  <a:themeElements>
    <a:clrScheme name="Tema de 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</a:majorFont>
      <a:minorFont>
        <a:latin typeface="Calibri" panose="020F0502020204030204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Tema de Office">
  <a:themeElements>
    <a:clrScheme name="Tema de 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</a:majorFont>
      <a:minorFont>
        <a:latin typeface="Calibri" panose="020F0502020204030204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Tema de Office">
  <a:themeElements>
    <a:clrScheme name="Tema de 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</a:majorFont>
      <a:minorFont>
        <a:latin typeface="Calibri" panose="020F0502020204030204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Tema de Office">
  <a:themeElements>
    <a:clrScheme name="Tema de 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</a:majorFont>
      <a:minorFont>
        <a:latin typeface="Calibri" panose="020F0502020204030204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973</TotalTime>
  <Words>1079</Words>
  <Application>Microsoft Office PowerPoint</Application>
  <PresentationFormat>Custom</PresentationFormat>
  <Paragraphs>69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11</vt:i4>
      </vt:variant>
      <vt:variant>
        <vt:lpstr>Slide Titles</vt:lpstr>
      </vt:variant>
      <vt:variant>
        <vt:i4>1</vt:i4>
      </vt:variant>
    </vt:vector>
  </HeadingPairs>
  <TitlesOfParts>
    <vt:vector size="20" baseType="lpstr">
      <vt:lpstr>-apple-system</vt:lpstr>
      <vt:lpstr>Arial</vt:lpstr>
      <vt:lpstr>Calibri</vt:lpstr>
      <vt:lpstr>Calibri Light</vt:lpstr>
      <vt:lpstr>OpenSymbol</vt:lpstr>
      <vt:lpstr>Symbol</vt:lpstr>
      <vt:lpstr>Times New Roman</vt:lpstr>
      <vt:lpstr>Wingdings</vt:lpstr>
      <vt:lpstr>Tema de Office</vt:lpstr>
      <vt:lpstr>Tema de Office</vt:lpstr>
      <vt:lpstr>Tema de Office</vt:lpstr>
      <vt:lpstr>Tema de Office</vt:lpstr>
      <vt:lpstr>Tema de Office</vt:lpstr>
      <vt:lpstr>Tema de Office</vt:lpstr>
      <vt:lpstr>Tema de Office</vt:lpstr>
      <vt:lpstr>Tema de Office</vt:lpstr>
      <vt:lpstr>Tema de Office</vt:lpstr>
      <vt:lpstr>Tema de Office</vt:lpstr>
      <vt:lpstr>Tema de Office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Introducción</dc:title>
  <dc:subject/>
  <dc:creator>Matías Alejandro Salamanca Muñoz</dc:creator>
  <dc:description/>
  <cp:lastModifiedBy>Andrés González Santa Cruz</cp:lastModifiedBy>
  <cp:revision>56</cp:revision>
  <dcterms:created xsi:type="dcterms:W3CDTF">2023-09-24T13:07:43Z</dcterms:created>
  <dcterms:modified xsi:type="dcterms:W3CDTF">2025-10-14T03:46:47Z</dcterms:modified>
  <dc:language>es-MX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1</vt:i4>
  </property>
  <property fmtid="{D5CDD505-2E9C-101B-9397-08002B2CF9AE}" pid="3" name="PresentationFormat">
    <vt:lpwstr>Custom</vt:lpwstr>
  </property>
  <property fmtid="{D5CDD505-2E9C-101B-9397-08002B2CF9AE}" pid="4" name="Slides">
    <vt:i4>1</vt:i4>
  </property>
  <property fmtid="{D5CDD505-2E9C-101B-9397-08002B2CF9AE}" pid="5" name="MSIP_Label_9f4e9a4a-eb20-4aad-9a64-8872817c1a6f_Enabled">
    <vt:lpwstr>true</vt:lpwstr>
  </property>
  <property fmtid="{D5CDD505-2E9C-101B-9397-08002B2CF9AE}" pid="6" name="MSIP_Label_9f4e9a4a-eb20-4aad-9a64-8872817c1a6f_SetDate">
    <vt:lpwstr>2025-10-13T11:37:27Z</vt:lpwstr>
  </property>
  <property fmtid="{D5CDD505-2E9C-101B-9397-08002B2CF9AE}" pid="7" name="MSIP_Label_9f4e9a4a-eb20-4aad-9a64-8872817c1a6f_Method">
    <vt:lpwstr>Standard</vt:lpwstr>
  </property>
  <property fmtid="{D5CDD505-2E9C-101B-9397-08002B2CF9AE}" pid="8" name="MSIP_Label_9f4e9a4a-eb20-4aad-9a64-8872817c1a6f_Name">
    <vt:lpwstr>defa4170-0d19-0005-0004-bc88714345d2</vt:lpwstr>
  </property>
  <property fmtid="{D5CDD505-2E9C-101B-9397-08002B2CF9AE}" pid="9" name="MSIP_Label_9f4e9a4a-eb20-4aad-9a64-8872817c1a6f_SiteId">
    <vt:lpwstr>7a599002-001c-432c-846e-1ddca9f6b299</vt:lpwstr>
  </property>
  <property fmtid="{D5CDD505-2E9C-101B-9397-08002B2CF9AE}" pid="10" name="MSIP_Label_9f4e9a4a-eb20-4aad-9a64-8872817c1a6f_ActionId">
    <vt:lpwstr>9e70d992-9736-4dfe-a378-aeda4fae78cc</vt:lpwstr>
  </property>
  <property fmtid="{D5CDD505-2E9C-101B-9397-08002B2CF9AE}" pid="11" name="MSIP_Label_9f4e9a4a-eb20-4aad-9a64-8872817c1a6f_ContentBits">
    <vt:lpwstr>0</vt:lpwstr>
  </property>
  <property fmtid="{D5CDD505-2E9C-101B-9397-08002B2CF9AE}" pid="12" name="MSIP_Label_9f4e9a4a-eb20-4aad-9a64-8872817c1a6f_Tag">
    <vt:lpwstr>50, 3, 0, 1</vt:lpwstr>
  </property>
</Properties>
</file>